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3" r:id="rId1"/>
  </p:sldMasterIdLst>
  <p:notesMasterIdLst>
    <p:notesMasterId r:id="rId18"/>
  </p:notesMasterIdLst>
  <p:sldIdLst>
    <p:sldId id="256" r:id="rId2"/>
    <p:sldId id="304" r:id="rId3"/>
    <p:sldId id="257" r:id="rId4"/>
    <p:sldId id="263" r:id="rId5"/>
    <p:sldId id="307" r:id="rId6"/>
    <p:sldId id="310" r:id="rId7"/>
    <p:sldId id="315" r:id="rId8"/>
    <p:sldId id="305" r:id="rId9"/>
    <p:sldId id="314" r:id="rId10"/>
    <p:sldId id="316" r:id="rId11"/>
    <p:sldId id="317" r:id="rId12"/>
    <p:sldId id="309" r:id="rId13"/>
    <p:sldId id="300" r:id="rId14"/>
    <p:sldId id="301" r:id="rId15"/>
    <p:sldId id="278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-2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465F5-C121-4658-B94A-3FA74BB6E07A}" type="doc">
      <dgm:prSet loTypeId="urn:microsoft.com/office/officeart/2005/8/layout/bProcess2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378B0EB-5575-41DE-A3D3-3159E7F1904F}">
      <dgm:prSet custT="1"/>
      <dgm:spPr/>
      <dgm:t>
        <a:bodyPr/>
        <a:lstStyle/>
        <a:p>
          <a:pPr algn="ctr"/>
          <a:r>
            <a:rPr lang="fr-CA" sz="1400" b="1" dirty="0"/>
            <a:t>Réponses actuelles: </a:t>
          </a:r>
        </a:p>
        <a:p>
          <a:pPr algn="ctr"/>
          <a:endParaRPr lang="fr-CA" sz="1400" dirty="0"/>
        </a:p>
        <a:p>
          <a:pPr algn="l"/>
          <a:r>
            <a:rPr lang="fr-CA" sz="1400" dirty="0"/>
            <a:t>Maisons d’hébergement pour femmes (crise, temporaire)</a:t>
          </a:r>
        </a:p>
        <a:p>
          <a:pPr algn="l"/>
          <a:endParaRPr lang="fr-CA" sz="1400" dirty="0"/>
        </a:p>
        <a:p>
          <a:pPr algn="l"/>
          <a:r>
            <a:rPr lang="fr-CA" sz="1400" dirty="0"/>
            <a:t>Judiciarisation (</a:t>
          </a:r>
          <a:r>
            <a:rPr lang="fr-CA" sz="1400" b="1" dirty="0"/>
            <a:t>hommes</a:t>
          </a:r>
          <a:r>
            <a:rPr lang="fr-CA" sz="1400" dirty="0"/>
            <a:t>)</a:t>
          </a:r>
        </a:p>
        <a:p>
          <a:pPr algn="l"/>
          <a:endParaRPr lang="fr-CA" sz="1400" dirty="0"/>
        </a:p>
        <a:p>
          <a:pPr algn="l"/>
          <a:r>
            <a:rPr lang="fr-CA" sz="1400" dirty="0"/>
            <a:t>Intervention en protection de la jeunesse </a:t>
          </a:r>
        </a:p>
        <a:p>
          <a:pPr algn="l"/>
          <a:endParaRPr lang="fr-CA" sz="1400" dirty="0"/>
        </a:p>
      </dgm:t>
    </dgm:pt>
    <dgm:pt modelId="{548381F4-68D8-48EF-AFC8-43E8A67915E2}" type="parTrans" cxnId="{25DB255B-2FC5-483D-9333-3100BA003A9C}">
      <dgm:prSet/>
      <dgm:spPr/>
      <dgm:t>
        <a:bodyPr/>
        <a:lstStyle/>
        <a:p>
          <a:endParaRPr lang="en-US"/>
        </a:p>
      </dgm:t>
    </dgm:pt>
    <dgm:pt modelId="{215B4FF9-F2C0-474F-8A76-875FC6418B60}" type="sibTrans" cxnId="{25DB255B-2FC5-483D-9333-3100BA003A9C}">
      <dgm:prSet/>
      <dgm:spPr/>
      <dgm:t>
        <a:bodyPr/>
        <a:lstStyle/>
        <a:p>
          <a:endParaRPr lang="en-US"/>
        </a:p>
      </dgm:t>
    </dgm:pt>
    <dgm:pt modelId="{BECE1A20-9201-4720-A005-6D97319ECD9D}">
      <dgm:prSet custT="1"/>
      <dgm:spPr/>
      <dgm:t>
        <a:bodyPr/>
        <a:lstStyle/>
        <a:p>
          <a:r>
            <a:rPr lang="en-US" sz="1400" b="1" dirty="0"/>
            <a:t>Ce que les Autochtones expriment:</a:t>
          </a:r>
        </a:p>
        <a:p>
          <a:endParaRPr lang="fr-CA" sz="1400" dirty="0"/>
        </a:p>
        <a:p>
          <a:r>
            <a:rPr lang="fr-CA" sz="1400" dirty="0"/>
            <a:t>Choisir des solutions en tenant compte du </a:t>
          </a:r>
          <a:r>
            <a:rPr lang="fr-CA" sz="1400" b="1" dirty="0"/>
            <a:t>contexte socio-historique</a:t>
          </a:r>
          <a:endParaRPr lang="en-US" sz="1400" dirty="0"/>
        </a:p>
        <a:p>
          <a:r>
            <a:rPr lang="fr-CA" sz="1400" dirty="0"/>
            <a:t>Privilégier la guérison de la </a:t>
          </a:r>
          <a:r>
            <a:rPr lang="fr-CA" sz="1400" b="1" dirty="0"/>
            <a:t>cellule familiale et l’harmonie collective</a:t>
          </a:r>
          <a:r>
            <a:rPr lang="fr-CA" sz="1400" dirty="0"/>
            <a:t>, plutôt que la rupture conjugale ou la séparation des familles (dans la plupart des cas)</a:t>
          </a:r>
        </a:p>
        <a:p>
          <a:endParaRPr lang="en-US" sz="1400" dirty="0"/>
        </a:p>
        <a:p>
          <a:r>
            <a:rPr lang="fr-CA" sz="1400" dirty="0"/>
            <a:t>Opter pour une </a:t>
          </a:r>
          <a:r>
            <a:rPr lang="fr-CA" sz="1400" b="1" u="sng" dirty="0"/>
            <a:t>approche globale de guérison et axée sur la résolution des conflits </a:t>
          </a:r>
          <a:r>
            <a:rPr lang="fr-CA" sz="1400" dirty="0"/>
            <a:t>(usages des mécanismes de </a:t>
          </a:r>
          <a:r>
            <a:rPr lang="fr-CA" sz="1400" b="1" dirty="0"/>
            <a:t>régulation sociale communautaire, de médiation, de réparation</a:t>
          </a:r>
          <a:r>
            <a:rPr lang="fr-CA" sz="1400" dirty="0"/>
            <a:t>)</a:t>
          </a:r>
          <a:r>
            <a:rPr lang="en-US" sz="1400" dirty="0"/>
            <a:t> plutôt que la judiciarisation (ex: Atikamekw)</a:t>
          </a:r>
        </a:p>
        <a:p>
          <a:endParaRPr lang="fr-CA" sz="1400" dirty="0"/>
        </a:p>
        <a:p>
          <a:r>
            <a:rPr lang="fr-CA" sz="1400" b="1" dirty="0"/>
            <a:t>Ressources familiales </a:t>
          </a:r>
          <a:r>
            <a:rPr lang="fr-CA" sz="1400" dirty="0"/>
            <a:t>(centre de guérison gérés par les collectivités autochtones)</a:t>
          </a:r>
          <a:endParaRPr lang="fr-CA" sz="1400" b="1" dirty="0"/>
        </a:p>
        <a:p>
          <a:pPr>
            <a:buNone/>
          </a:pPr>
          <a:endParaRPr lang="fr-CA" sz="1400" b="1" dirty="0"/>
        </a:p>
      </dgm:t>
    </dgm:pt>
    <dgm:pt modelId="{6467BEE2-E8E6-4705-9A9F-D3A79A60EB23}" type="parTrans" cxnId="{AB051725-11FA-4C88-BDC8-D5E1AF1D03DC}">
      <dgm:prSet/>
      <dgm:spPr/>
      <dgm:t>
        <a:bodyPr/>
        <a:lstStyle/>
        <a:p>
          <a:endParaRPr lang="en-US"/>
        </a:p>
      </dgm:t>
    </dgm:pt>
    <dgm:pt modelId="{6A2DD70C-61D3-4450-B5F5-575E0162D70B}" type="sibTrans" cxnId="{AB051725-11FA-4C88-BDC8-D5E1AF1D03DC}">
      <dgm:prSet/>
      <dgm:spPr/>
      <dgm:t>
        <a:bodyPr/>
        <a:lstStyle/>
        <a:p>
          <a:endParaRPr lang="en-US"/>
        </a:p>
      </dgm:t>
    </dgm:pt>
    <dgm:pt modelId="{BB52CBD5-D490-42D0-98C8-3A15E5C5E316}" type="pres">
      <dgm:prSet presAssocID="{C61465F5-C121-4658-B94A-3FA74BB6E07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0FF15EDB-6F02-4619-ADA5-D5AAEF1F16F1}" type="pres">
      <dgm:prSet presAssocID="{5378B0EB-5575-41DE-A3D3-3159E7F1904F}" presName="firstNode" presStyleLbl="node1" presStyleIdx="0" presStyleCnt="2" custScaleX="118628" custScaleY="109298" custLinFactNeighborX="6973" custLinFactNeighborY="-45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F82A4-9C3C-4AA2-9179-061DD2478130}" type="pres">
      <dgm:prSet presAssocID="{215B4FF9-F2C0-474F-8A76-875FC6418B60}" presName="sibTrans" presStyleLbl="sibTrans2D1" presStyleIdx="0" presStyleCnt="1"/>
      <dgm:spPr/>
      <dgm:t>
        <a:bodyPr/>
        <a:lstStyle/>
        <a:p>
          <a:endParaRPr lang="fr-FR"/>
        </a:p>
      </dgm:t>
    </dgm:pt>
    <dgm:pt modelId="{4ECEB246-C295-456C-B954-2AD952928CF1}" type="pres">
      <dgm:prSet presAssocID="{BECE1A20-9201-4720-A005-6D97319ECD9D}" presName="lastNode" presStyleLbl="node1" presStyleIdx="1" presStyleCnt="2" custScaleX="187824" custScaleY="135374" custLinFactNeighborX="-2661" custLinFactNeighborY="-44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DB255B-2FC5-483D-9333-3100BA003A9C}" srcId="{C61465F5-C121-4658-B94A-3FA74BB6E07A}" destId="{5378B0EB-5575-41DE-A3D3-3159E7F1904F}" srcOrd="0" destOrd="0" parTransId="{548381F4-68D8-48EF-AFC8-43E8A67915E2}" sibTransId="{215B4FF9-F2C0-474F-8A76-875FC6418B60}"/>
    <dgm:cxn modelId="{AB051725-11FA-4C88-BDC8-D5E1AF1D03DC}" srcId="{C61465F5-C121-4658-B94A-3FA74BB6E07A}" destId="{BECE1A20-9201-4720-A005-6D97319ECD9D}" srcOrd="1" destOrd="0" parTransId="{6467BEE2-E8E6-4705-9A9F-D3A79A60EB23}" sibTransId="{6A2DD70C-61D3-4450-B5F5-575E0162D70B}"/>
    <dgm:cxn modelId="{D0ADC4AA-F914-4D5D-8CFA-4556176AA035}" type="presOf" srcId="{215B4FF9-F2C0-474F-8A76-875FC6418B60}" destId="{7C9F82A4-9C3C-4AA2-9179-061DD2478130}" srcOrd="0" destOrd="0" presId="urn:microsoft.com/office/officeart/2005/8/layout/bProcess2"/>
    <dgm:cxn modelId="{102669E2-B445-4DDF-B477-FAA0DB45C8EF}" type="presOf" srcId="{5378B0EB-5575-41DE-A3D3-3159E7F1904F}" destId="{0FF15EDB-6F02-4619-ADA5-D5AAEF1F16F1}" srcOrd="0" destOrd="0" presId="urn:microsoft.com/office/officeart/2005/8/layout/bProcess2"/>
    <dgm:cxn modelId="{0584F017-2BDA-4D4B-A066-184FE4404437}" type="presOf" srcId="{BECE1A20-9201-4720-A005-6D97319ECD9D}" destId="{4ECEB246-C295-456C-B954-2AD952928CF1}" srcOrd="0" destOrd="0" presId="urn:microsoft.com/office/officeart/2005/8/layout/bProcess2"/>
    <dgm:cxn modelId="{267B01EC-CDFE-420D-B1E5-F5CB0B19DCCD}" type="presOf" srcId="{C61465F5-C121-4658-B94A-3FA74BB6E07A}" destId="{BB52CBD5-D490-42D0-98C8-3A15E5C5E316}" srcOrd="0" destOrd="0" presId="urn:microsoft.com/office/officeart/2005/8/layout/bProcess2"/>
    <dgm:cxn modelId="{779F5BAD-8CBA-45E6-9D00-A5B6AD144ACB}" type="presParOf" srcId="{BB52CBD5-D490-42D0-98C8-3A15E5C5E316}" destId="{0FF15EDB-6F02-4619-ADA5-D5AAEF1F16F1}" srcOrd="0" destOrd="0" presId="urn:microsoft.com/office/officeart/2005/8/layout/bProcess2"/>
    <dgm:cxn modelId="{A0717F2B-FF60-4804-9AA0-EB0C3DAC4DAA}" type="presParOf" srcId="{BB52CBD5-D490-42D0-98C8-3A15E5C5E316}" destId="{7C9F82A4-9C3C-4AA2-9179-061DD2478130}" srcOrd="1" destOrd="0" presId="urn:microsoft.com/office/officeart/2005/8/layout/bProcess2"/>
    <dgm:cxn modelId="{93DCD9EC-73ED-4DC9-9DEE-C101005522E3}" type="presParOf" srcId="{BB52CBD5-D490-42D0-98C8-3A15E5C5E316}" destId="{4ECEB246-C295-456C-B954-2AD952928CF1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15EDB-6F02-4619-ADA5-D5AAEF1F16F1}">
      <dsp:nvSpPr>
        <dsp:cNvPr id="0" name=""/>
        <dsp:cNvSpPr/>
      </dsp:nvSpPr>
      <dsp:spPr>
        <a:xfrm>
          <a:off x="235916" y="712323"/>
          <a:ext cx="3917343" cy="3609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/>
            <a:t>Réponses actuelles: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Maisons d’hébergement pour femmes (crise, temporaire)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Judiciarisation (</a:t>
          </a:r>
          <a:r>
            <a:rPr lang="fr-CA" sz="1400" b="1" kern="1200" dirty="0"/>
            <a:t>hommes</a:t>
          </a:r>
          <a:r>
            <a:rPr lang="fr-CA" sz="1400" kern="1200" dirty="0"/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Intervention en protection de la jeunesse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809598" y="1240885"/>
        <a:ext cx="2769979" cy="2552123"/>
      </dsp:txXfrm>
    </dsp:sp>
    <dsp:sp modelId="{7C9F82A4-9C3C-4AA2-9179-061DD2478130}">
      <dsp:nvSpPr>
        <dsp:cNvPr id="0" name=""/>
        <dsp:cNvSpPr/>
      </dsp:nvSpPr>
      <dsp:spPr>
        <a:xfrm rot="5248570">
          <a:off x="4263746" y="2044563"/>
          <a:ext cx="1155772" cy="711414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CEB246-C295-456C-B954-2AD952928CF1}">
      <dsp:nvSpPr>
        <dsp:cNvPr id="0" name=""/>
        <dsp:cNvSpPr/>
      </dsp:nvSpPr>
      <dsp:spPr>
        <a:xfrm>
          <a:off x="5486230" y="0"/>
          <a:ext cx="6202340" cy="4470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Ce que les Autochtones expriment: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Choisir des solutions en tenant compte du </a:t>
          </a:r>
          <a:r>
            <a:rPr lang="fr-CA" sz="1400" b="1" kern="1200" dirty="0"/>
            <a:t>contexte socio-historique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Privilégier la guérison de la </a:t>
          </a:r>
          <a:r>
            <a:rPr lang="fr-CA" sz="1400" b="1" kern="1200" dirty="0"/>
            <a:t>cellule familiale et l’harmonie collective</a:t>
          </a:r>
          <a:r>
            <a:rPr lang="fr-CA" sz="1400" kern="1200" dirty="0"/>
            <a:t>, plutôt que la rupture conjugale ou la séparation des familles (dans la plupart des cas)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Opter pour une </a:t>
          </a:r>
          <a:r>
            <a:rPr lang="fr-CA" sz="1400" b="1" u="sng" kern="1200" dirty="0"/>
            <a:t>approche globale de guérison et axée sur la résolution des conflits </a:t>
          </a:r>
          <a:r>
            <a:rPr lang="fr-CA" sz="1400" kern="1200" dirty="0"/>
            <a:t>(usages des mécanismes de </a:t>
          </a:r>
          <a:r>
            <a:rPr lang="fr-CA" sz="1400" b="1" kern="1200" dirty="0"/>
            <a:t>régulation sociale communautaire, de médiation, de réparation</a:t>
          </a:r>
          <a:r>
            <a:rPr lang="fr-CA" sz="1400" kern="1200" dirty="0"/>
            <a:t>)</a:t>
          </a:r>
          <a:r>
            <a:rPr lang="en-US" sz="1400" kern="1200" dirty="0"/>
            <a:t> plutôt que la judiciarisation (ex: Atikamekw)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/>
            <a:t>Ressources familiales </a:t>
          </a:r>
          <a:r>
            <a:rPr lang="fr-CA" sz="1400" kern="1200" dirty="0"/>
            <a:t>(centre de guérison gérés par les collectivités autochtones)</a:t>
          </a:r>
          <a:endParaRPr lang="fr-CA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b="1" kern="1200" dirty="0"/>
        </a:p>
      </dsp:txBody>
      <dsp:txXfrm>
        <a:off x="6394542" y="654665"/>
        <a:ext cx="4385716" cy="316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0D606-185B-4BCB-BDFD-29986D92E481}" type="datetimeFigureOut">
              <a:rPr lang="fr-CA" smtClean="0"/>
              <a:t>2018-06-14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66EB-2348-471D-9545-CFBBD2170B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264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140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99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26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452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902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22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3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1655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49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02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66EB-2348-471D-9545-CFBBD2170B6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0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5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07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9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07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8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9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09967" y="168450"/>
            <a:ext cx="106024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04200" y="1600200"/>
            <a:ext cx="10183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34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7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3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72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49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9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79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yoconnell.com/2014/11/04/the-four-directions-of-the-medicine-wheel-and-how-they-affect-your-life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an.gc.ca/pub/85-002-x/2016001/article/14303/01-fra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q-qnw.org/wp-content/uploads/2016/10/Lapproche-autochtone-en-violence-familial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qsc.gouv.qc.ca/documents/11326/448958/PC_MontminyL_rapport+2012_violence+femmes+autochtones/40c9ec47-aebc-49a9-84e9-b39880a8c6f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15C29-9B3C-4D55-AD8F-D5DF1284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97857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fr-CA" sz="5000" dirty="0"/>
              <a:t>Intervenir auprès des peuples autochtones: le cas de la violence C/F et de l’intervention familiale/enfants au Québec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ACE6A0-B013-421D-9AA6-A9AE7E9AA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28" y="4737464"/>
            <a:ext cx="8915399" cy="1140073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Renée Brassard, </a:t>
            </a:r>
            <a:r>
              <a:rPr lang="fr-CA" dirty="0" err="1"/>
              <a:t>Ph.D</a:t>
            </a:r>
            <a:r>
              <a:rPr lang="fr-CA" dirty="0"/>
              <a:t> criminologie, Professeure titulaire, Directrice de l’École de travail social et de criminologie, Université Laval</a:t>
            </a:r>
          </a:p>
          <a:p>
            <a:endParaRPr lang="fr-CA" dirty="0"/>
          </a:p>
          <a:p>
            <a:r>
              <a:rPr lang="fr-CA" dirty="0"/>
              <a:t>Lisa Ellington, Candidate au doctorat, École de travail social et de criminologie, Université Laval</a:t>
            </a:r>
          </a:p>
        </p:txBody>
      </p:sp>
    </p:spTree>
    <p:extLst>
      <p:ext uri="{BB962C8B-B14F-4D97-AF65-F5344CB8AC3E}">
        <p14:creationId xmlns:p14="http://schemas.microsoft.com/office/powerpoint/2010/main" val="415733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E87E7-97E0-4EC9-94CC-ABA0ACD0C33F}"/>
              </a:ext>
            </a:extLst>
          </p:cNvPr>
          <p:cNvSpPr/>
          <p:nvPr/>
        </p:nvSpPr>
        <p:spPr>
          <a:xfrm>
            <a:off x="697992" y="1242906"/>
            <a:ext cx="106164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Éviter les idées </a:t>
            </a: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préconçues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Ne pas se placer en </a:t>
            </a: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Relation d’aide</a:t>
            </a: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CA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</a:t>
            </a:r>
            <a:r>
              <a:rPr lang="fr-CA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co</a:t>
            </a:r>
            <a:r>
              <a:rPr lang="fr-CA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-apprentissage</a:t>
            </a: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, une relation égalitaire (</a:t>
            </a:r>
            <a:r>
              <a:rPr lang="fr-CA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Baskin</a:t>
            </a: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, 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Être à l’écoute, laisser du temps, </a:t>
            </a: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respecter le rythme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Apprendre </a:t>
            </a: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quelques mots de la langue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Collaborer avec les Aînés, les intervenants culturels, les guérisseurs </a:t>
            </a: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(Guay,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prstClr val="black"/>
                </a:solidFill>
                <a:latin typeface="Century Gothic" panose="020B0502020202020204" pitchFamily="34" charset="0"/>
              </a:rPr>
              <a:t>Respecter les 7 Grands-Pères dans l’intervention </a:t>
            </a:r>
            <a:r>
              <a:rPr lang="fr-CA" dirty="0">
                <a:solidFill>
                  <a:prstClr val="black"/>
                </a:solidFill>
                <a:latin typeface="Century Gothic" panose="020B0502020202020204" pitchFamily="34" charset="0"/>
              </a:rPr>
              <a:t>(Hart, 2001): Amour, Courage, Honnêteté, Respect, Vérité, Humilité et Sagesse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6EFA0-7110-4B1E-8AD1-EEC0D092AF3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87245" y="68259"/>
            <a:ext cx="11463308" cy="15593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b="1" dirty="0">
                <a:solidFill>
                  <a:srgbClr val="990000"/>
                </a:solidFill>
                <a:latin typeface="Bookman Old Style" panose="02050604050505020204" pitchFamily="18" charset="0"/>
                <a:cs typeface="Arial"/>
              </a:rPr>
              <a:t/>
            </a:r>
            <a:br>
              <a:rPr lang="fr-CA" sz="3600" b="1" dirty="0">
                <a:solidFill>
                  <a:srgbClr val="990000"/>
                </a:solidFill>
                <a:latin typeface="Bookman Old Style" panose="02050604050505020204" pitchFamily="18" charset="0"/>
                <a:cs typeface="Arial"/>
              </a:rPr>
            </a:br>
            <a:r>
              <a:rPr lang="fr-CA" sz="3600" b="1" dirty="0">
                <a:solidFill>
                  <a:srgbClr val="990000"/>
                </a:solidFill>
                <a:latin typeface="Bookman Old Style" panose="02050604050505020204" pitchFamily="18" charset="0"/>
                <a:cs typeface="Arial"/>
              </a:rPr>
              <a:t>   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Intervention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sociale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auprès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des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familles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autochtones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: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quelles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attitudes adopter? </a:t>
            </a:r>
            <a:endParaRPr lang="fr-CA" sz="3800" b="1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2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355B80-2321-435F-A55B-65DBA14E463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28692" y="155345"/>
            <a:ext cx="11463308" cy="15593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b="1" dirty="0">
                <a:solidFill>
                  <a:srgbClr val="990000"/>
                </a:solidFill>
                <a:latin typeface="Bookman Old Style" panose="02050604050505020204" pitchFamily="18" charset="0"/>
                <a:cs typeface="Arial"/>
              </a:rPr>
              <a:t/>
            </a:r>
            <a:br>
              <a:rPr lang="fr-CA" sz="3600" b="1" dirty="0">
                <a:solidFill>
                  <a:srgbClr val="990000"/>
                </a:solidFill>
                <a:latin typeface="Bookman Old Style" panose="02050604050505020204" pitchFamily="18" charset="0"/>
                <a:cs typeface="Arial"/>
              </a:rPr>
            </a:b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Intervention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sociale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auprès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des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familles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autochtones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: </a:t>
            </a:r>
            <a:r>
              <a:rPr lang="en-CA" sz="3800" b="1" dirty="0" err="1">
                <a:solidFill>
                  <a:schemeClr val="accent2"/>
                </a:solidFill>
                <a:latin typeface="Century Gothic" charset="0"/>
                <a:cs typeface="Arial"/>
              </a:rPr>
              <a:t>quelles</a:t>
            </a:r>
            <a:r>
              <a:rPr lang="en-CA" sz="3800" b="1" dirty="0">
                <a:solidFill>
                  <a:schemeClr val="accent2"/>
                </a:solidFill>
                <a:latin typeface="Century Gothic" charset="0"/>
                <a:cs typeface="Arial"/>
              </a:rPr>
              <a:t> attitudes adopter? (suite)</a:t>
            </a:r>
            <a:endParaRPr lang="fr-CA" sz="3800" b="1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55A07-5B34-4399-8E83-3B6843201A26}"/>
              </a:ext>
            </a:extLst>
          </p:cNvPr>
          <p:cNvSpPr/>
          <p:nvPr/>
        </p:nvSpPr>
        <p:spPr>
          <a:xfrm>
            <a:off x="441960" y="1627631"/>
            <a:ext cx="784250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5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Reconnaître la réalité historique et les conséquences actuelles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: place importante accordée à l’histoire dans l’intervention (relier les problématiques actuelles </a:t>
            </a:r>
            <a:r>
              <a:rPr lang="fr-CA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au passé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colonial)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Éliminer les actions </a:t>
            </a:r>
            <a:r>
              <a:rPr lang="fr-C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 silos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Sortir du « cadre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Utiliser la </a:t>
            </a:r>
            <a:r>
              <a:rPr lang="fr-C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roue de médecine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pour mieux comprendre les besoins des familles (</a:t>
            </a:r>
            <a:r>
              <a:rPr lang="fr-CA" sz="2000" dirty="0"/>
              <a:t>spirituelle, mentale, physique et émotionnelle), la terre sacrée comme lieu d’intervention</a:t>
            </a: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1152B3-0E65-4FA6-A650-17E2705BC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7885" y="2236619"/>
            <a:ext cx="2756939" cy="27523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E1530F-AED7-4418-A2F4-2A9D518B0272}"/>
              </a:ext>
            </a:extLst>
          </p:cNvPr>
          <p:cNvSpPr txBox="1"/>
          <p:nvPr/>
        </p:nvSpPr>
        <p:spPr>
          <a:xfrm>
            <a:off x="9232990" y="5821715"/>
            <a:ext cx="193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shellyoconnell.com/2014/11/04/the-four-directions-of-the-medicine-wheel-and-how-they-affect-your-life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4" tooltip="https://creativecommons.org/licenses/by-nc-sa/3.0/"/>
              </a:rPr>
              <a:t>CC BY-NC-SA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216589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15C29-9B3C-4D55-AD8F-D5DF1284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455" y="2297609"/>
            <a:ext cx="10068911" cy="2262781"/>
          </a:xfrm>
        </p:spPr>
        <p:txBody>
          <a:bodyPr>
            <a:normAutofit fontScale="90000"/>
          </a:bodyPr>
          <a:lstStyle/>
          <a:p>
            <a:r>
              <a:rPr lang="fr-CA" sz="6000" dirty="0"/>
              <a:t>Vers d’autres pistes de réconciliation pour l’intervention…</a:t>
            </a:r>
          </a:p>
        </p:txBody>
      </p:sp>
    </p:spTree>
    <p:extLst>
      <p:ext uri="{BB962C8B-B14F-4D97-AF65-F5344CB8AC3E}">
        <p14:creationId xmlns:p14="http://schemas.microsoft.com/office/powerpoint/2010/main" val="273642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AB5DE-B375-4610-BD1E-BA667DB2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475" y="168450"/>
            <a:ext cx="7951800" cy="973500"/>
          </a:xfrm>
        </p:spPr>
        <p:txBody>
          <a:bodyPr>
            <a:normAutofit/>
          </a:bodyPr>
          <a:lstStyle/>
          <a:p>
            <a:r>
              <a:rPr lang="fr-CA" dirty="0"/>
              <a:t>La réconciliation implique…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922945-C23C-4CAB-92CD-3C2D05415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739" y="1141950"/>
            <a:ext cx="10169508" cy="53381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CA" sz="2200" dirty="0"/>
              <a:t>Écoute et ouverture au </a:t>
            </a:r>
            <a:r>
              <a:rPr lang="fr-CA" sz="2200" b="1" u="sng" dirty="0"/>
              <a:t>pluralisme</a:t>
            </a:r>
            <a:r>
              <a:rPr lang="fr-CA" sz="2200" dirty="0"/>
              <a:t> (</a:t>
            </a:r>
            <a:r>
              <a:rPr lang="fr-CA" sz="2200" dirty="0" smtClean="0"/>
              <a:t>reconnaissance des outils autochtones)</a:t>
            </a:r>
            <a:endParaRPr lang="fr-CA" sz="2200" dirty="0"/>
          </a:p>
          <a:p>
            <a:pPr algn="just"/>
            <a:endParaRPr lang="fr-CA" sz="2200" dirty="0"/>
          </a:p>
          <a:p>
            <a:pPr algn="just"/>
            <a:r>
              <a:rPr lang="fr-CA" sz="2200" dirty="0"/>
              <a:t>Importance d’intervenir en considérant </a:t>
            </a:r>
            <a:r>
              <a:rPr lang="fr-CA" sz="2200" b="1" dirty="0"/>
              <a:t>les conceptions </a:t>
            </a:r>
            <a:r>
              <a:rPr lang="fr-CA" sz="2200" dirty="0"/>
              <a:t>des femmes des hommes autochtones et des familles directement concernés par les diverses problématiques sociales (et non selon </a:t>
            </a:r>
            <a:r>
              <a:rPr lang="fr-CA" sz="2200" b="1" dirty="0"/>
              <a:t>la vision occidentale du phénomène</a:t>
            </a:r>
            <a:r>
              <a:rPr lang="fr-CA" sz="2200" dirty="0" smtClean="0"/>
              <a:t>);</a:t>
            </a:r>
            <a:endParaRPr lang="fr-CA" sz="2200" dirty="0"/>
          </a:p>
          <a:p>
            <a:pPr algn="just"/>
            <a:endParaRPr lang="fr-CA" sz="2200" dirty="0"/>
          </a:p>
          <a:p>
            <a:pPr algn="just"/>
            <a:r>
              <a:rPr lang="fr-CA" sz="2200" dirty="0"/>
              <a:t>Importance de tenir compte des contextes autochtones et de </a:t>
            </a:r>
            <a:r>
              <a:rPr lang="fr-CA" sz="2200" b="1" u="sng" dirty="0"/>
              <a:t>diversifier les solutions</a:t>
            </a:r>
            <a:r>
              <a:rPr lang="fr-CA" sz="2200" dirty="0"/>
              <a:t>.</a:t>
            </a:r>
          </a:p>
          <a:p>
            <a:pPr algn="just"/>
            <a:endParaRPr lang="fr-CA" sz="2200" dirty="0"/>
          </a:p>
          <a:p>
            <a:pPr algn="just"/>
            <a:r>
              <a:rPr lang="fr-CA" sz="2200" dirty="0"/>
              <a:t>« Paradigm shift » : se concentrer sur </a:t>
            </a:r>
            <a:r>
              <a:rPr lang="fr-CA" sz="2200" b="1" dirty="0"/>
              <a:t>la guérison </a:t>
            </a:r>
            <a:r>
              <a:rPr lang="fr-CA" sz="2200" dirty="0"/>
              <a:t>plutôt que la judiciarisation ou l’institutionnalisation (</a:t>
            </a:r>
            <a:r>
              <a:rPr lang="fr-CA" sz="2200" dirty="0" err="1"/>
              <a:t>Blagg</a:t>
            </a:r>
            <a:r>
              <a:rPr lang="fr-CA" sz="2200" dirty="0"/>
              <a:t>, 2018</a:t>
            </a:r>
            <a:r>
              <a:rPr lang="fr-CA" sz="2200" dirty="0" smtClean="0"/>
              <a:t>);</a:t>
            </a:r>
          </a:p>
          <a:p>
            <a:pPr algn="just"/>
            <a:endParaRPr lang="fr-CA" sz="2200" dirty="0" smtClean="0"/>
          </a:p>
          <a:p>
            <a:pPr algn="just"/>
            <a:r>
              <a:rPr lang="fr-CA" sz="2200" dirty="0" smtClean="0"/>
              <a:t>Favoriser des services </a:t>
            </a:r>
            <a:r>
              <a:rPr lang="fr-CA" sz="2200" dirty="0" smtClean="0"/>
              <a:t>intégrés </a:t>
            </a:r>
            <a:r>
              <a:rPr lang="fr-CA" sz="2200" dirty="0" smtClean="0"/>
              <a:t>(VC/F ET famille ET consommation ET conditions de vie;</a:t>
            </a:r>
          </a:p>
          <a:p>
            <a:pPr algn="just"/>
            <a:endParaRPr lang="fr-CA" sz="2200" dirty="0"/>
          </a:p>
          <a:p>
            <a:pPr algn="just"/>
            <a:r>
              <a:rPr lang="fr-CA" sz="2200" dirty="0" smtClean="0"/>
              <a:t>Sans l’adhésion aux solutions et aux ressources= minces chances de succès.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28672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BC71E-F30E-4EA1-B31B-AC318C6A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La réconciliation implique… (suite)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DFD7EC-08D1-4845-9A69-9C67309B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503" y="1324303"/>
            <a:ext cx="10227165" cy="5243597"/>
          </a:xfrm>
        </p:spPr>
        <p:txBody>
          <a:bodyPr>
            <a:normAutofit fontScale="85000" lnSpcReduction="20000"/>
          </a:bodyPr>
          <a:lstStyle/>
          <a:p>
            <a:r>
              <a:rPr lang="fr-CA" sz="2200" b="1" dirty="0">
                <a:solidFill>
                  <a:schemeClr val="tx1"/>
                </a:solidFill>
              </a:rPr>
              <a:t>Approche holistique et multidimensionnelle </a:t>
            </a:r>
            <a:r>
              <a:rPr lang="fr-CA" sz="2200" dirty="0">
                <a:solidFill>
                  <a:schemeClr val="tx1"/>
                </a:solidFill>
              </a:rPr>
              <a:t>: des </a:t>
            </a:r>
            <a:r>
              <a:rPr lang="fr-CA" sz="2200" b="1" dirty="0">
                <a:solidFill>
                  <a:schemeClr val="tx1"/>
                </a:solidFill>
              </a:rPr>
              <a:t>interventions globales </a:t>
            </a:r>
            <a:r>
              <a:rPr lang="fr-CA" sz="2200" dirty="0">
                <a:solidFill>
                  <a:schemeClr val="tx1"/>
                </a:solidFill>
              </a:rPr>
              <a:t>(besoins de base, logement, consommation, dépendance affective, violence) plutôt que ciblée seulement les comportements violents (</a:t>
            </a:r>
            <a:r>
              <a:rPr lang="fr-CA" sz="2200" b="1" dirty="0">
                <a:solidFill>
                  <a:srgbClr val="FF0000"/>
                </a:solidFill>
              </a:rPr>
              <a:t>modèle de la </a:t>
            </a:r>
            <a:r>
              <a:rPr lang="fr-CA" sz="2200" b="1" dirty="0" smtClean="0">
                <a:solidFill>
                  <a:srgbClr val="FF0000"/>
                </a:solidFill>
              </a:rPr>
              <a:t>gouvernance/modèle de la décolonisation</a:t>
            </a:r>
            <a:r>
              <a:rPr lang="fr-CA" sz="2200" dirty="0" smtClean="0">
                <a:solidFill>
                  <a:schemeClr val="tx1"/>
                </a:solidFill>
              </a:rPr>
              <a:t>);</a:t>
            </a:r>
            <a:endParaRPr lang="fr-CA" sz="2200" dirty="0">
              <a:solidFill>
                <a:schemeClr val="tx1"/>
              </a:solidFill>
            </a:endParaRPr>
          </a:p>
          <a:p>
            <a:endParaRPr lang="fr-CA" sz="2200" dirty="0">
              <a:solidFill>
                <a:schemeClr val="tx1"/>
              </a:solidFill>
            </a:endParaRPr>
          </a:p>
          <a:p>
            <a:r>
              <a:rPr lang="fr-FR" sz="2200" dirty="0">
                <a:solidFill>
                  <a:schemeClr val="tx1"/>
                </a:solidFill>
              </a:rPr>
              <a:t>Les solutions entrevues par plusieurs répondants sont </a:t>
            </a:r>
            <a:r>
              <a:rPr lang="fr-FR" sz="2200" b="1" dirty="0">
                <a:solidFill>
                  <a:schemeClr val="tx1"/>
                </a:solidFill>
              </a:rPr>
              <a:t>un croisement </a:t>
            </a:r>
            <a:r>
              <a:rPr lang="fr-FR" sz="2200" dirty="0">
                <a:solidFill>
                  <a:schemeClr val="tx1"/>
                </a:solidFill>
              </a:rPr>
              <a:t>entre les approches thérapeutiques allochtones et les approches traditionnelles autochtones, ancrées dans les valeurs culturelles et spirituelles des différentes nations (</a:t>
            </a:r>
            <a:r>
              <a:rPr lang="fr-FR" sz="2200" b="1" dirty="0">
                <a:solidFill>
                  <a:srgbClr val="FF0000"/>
                </a:solidFill>
              </a:rPr>
              <a:t>modèle hybride/alliance</a:t>
            </a:r>
            <a:r>
              <a:rPr lang="fr-FR" sz="2200" dirty="0">
                <a:solidFill>
                  <a:schemeClr val="tx1"/>
                </a:solidFill>
              </a:rPr>
              <a:t>)</a:t>
            </a:r>
          </a:p>
          <a:p>
            <a:endParaRPr lang="fr-FR" sz="2200" dirty="0">
              <a:solidFill>
                <a:schemeClr val="tx1"/>
              </a:solidFill>
            </a:endParaRPr>
          </a:p>
          <a:p>
            <a:r>
              <a:rPr lang="fr-FR" sz="2200" dirty="0">
                <a:solidFill>
                  <a:schemeClr val="tx1"/>
                </a:solidFill>
              </a:rPr>
              <a:t>Des avenues judiciaires, </a:t>
            </a:r>
            <a:r>
              <a:rPr lang="fr-FR" sz="2200" dirty="0" err="1">
                <a:solidFill>
                  <a:schemeClr val="tx1"/>
                </a:solidFill>
              </a:rPr>
              <a:t>sociopénales</a:t>
            </a:r>
            <a:r>
              <a:rPr lang="fr-FR" sz="2200" dirty="0">
                <a:solidFill>
                  <a:schemeClr val="tx1"/>
                </a:solidFill>
              </a:rPr>
              <a:t> et </a:t>
            </a:r>
            <a:r>
              <a:rPr lang="fr-FR" sz="2200" dirty="0" smtClean="0">
                <a:solidFill>
                  <a:schemeClr val="tx1"/>
                </a:solidFill>
              </a:rPr>
              <a:t>institutionnelles  </a:t>
            </a:r>
            <a:r>
              <a:rPr lang="fr-FR" sz="2200" b="1" u="sng" dirty="0">
                <a:solidFill>
                  <a:schemeClr val="tx1"/>
                </a:solidFill>
              </a:rPr>
              <a:t>plus diversifiées et inclusives</a:t>
            </a:r>
            <a:r>
              <a:rPr lang="fr-FR" sz="2200" dirty="0">
                <a:solidFill>
                  <a:schemeClr val="tx1"/>
                </a:solidFill>
              </a:rPr>
              <a:t>…(ex: cercles de justice, </a:t>
            </a:r>
            <a:r>
              <a:rPr lang="fr-FR" sz="2200" dirty="0" smtClean="0">
                <a:solidFill>
                  <a:schemeClr val="tx1"/>
                </a:solidFill>
              </a:rPr>
              <a:t>cercle de sentence (séjour en forêt de la famille), médication </a:t>
            </a:r>
            <a:r>
              <a:rPr lang="fr-FR" sz="2200" dirty="0">
                <a:solidFill>
                  <a:schemeClr val="tx1"/>
                </a:solidFill>
              </a:rPr>
              <a:t>sociale, cercle de famille, interventions familiales)</a:t>
            </a:r>
          </a:p>
          <a:p>
            <a:endParaRPr lang="fr-FR" sz="2200" dirty="0">
              <a:solidFill>
                <a:schemeClr val="tx1"/>
              </a:solidFill>
            </a:endParaRPr>
          </a:p>
          <a:p>
            <a:r>
              <a:rPr lang="fr-FR" sz="2200" b="1" u="sng" dirty="0">
                <a:solidFill>
                  <a:schemeClr val="tx1"/>
                </a:solidFill>
              </a:rPr>
              <a:t>Financement récurrent </a:t>
            </a:r>
            <a:r>
              <a:rPr lang="fr-FR" sz="2200" dirty="0">
                <a:solidFill>
                  <a:schemeClr val="tx1"/>
                </a:solidFill>
              </a:rPr>
              <a:t>nécessaire pour la pérennisation des actions.</a:t>
            </a:r>
          </a:p>
          <a:p>
            <a:endParaRPr lang="fr-FR" sz="22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Permettre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pleine</a:t>
            </a:r>
            <a:r>
              <a:rPr lang="en-US" sz="2400" dirty="0">
                <a:solidFill>
                  <a:schemeClr val="tx1"/>
                </a:solidFill>
              </a:rPr>
              <a:t> reconnaissance et </a:t>
            </a:r>
            <a:r>
              <a:rPr lang="en-US" sz="2400" dirty="0" err="1">
                <a:solidFill>
                  <a:schemeClr val="tx1"/>
                </a:solidFill>
              </a:rPr>
              <a:t>une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gouvernance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autochtone</a:t>
            </a:r>
            <a:r>
              <a:rPr lang="en-US" sz="2400" dirty="0">
                <a:solidFill>
                  <a:schemeClr val="tx1"/>
                </a:solidFill>
              </a:rPr>
              <a:t> dans la </a:t>
            </a:r>
            <a:r>
              <a:rPr lang="en-US" sz="2400" dirty="0" err="1">
                <a:solidFill>
                  <a:schemeClr val="tx1"/>
                </a:solidFill>
              </a:rPr>
              <a:t>résolution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dirty="0" err="1">
                <a:solidFill>
                  <a:schemeClr val="tx1"/>
                </a:solidFill>
              </a:rPr>
              <a:t>conflits</a:t>
            </a:r>
            <a:r>
              <a:rPr lang="en-US" sz="2400" dirty="0">
                <a:solidFill>
                  <a:schemeClr val="tx1"/>
                </a:solidFill>
              </a:rPr>
              <a:t> et dans les solutions/</a:t>
            </a:r>
            <a:r>
              <a:rPr lang="en-US" sz="2400" dirty="0" err="1">
                <a:solidFill>
                  <a:schemeClr val="tx1"/>
                </a:solidFill>
              </a:rPr>
              <a:t>processus</a:t>
            </a:r>
            <a:r>
              <a:rPr lang="en-US" sz="2400" dirty="0">
                <a:solidFill>
                  <a:schemeClr val="tx1"/>
                </a:solidFill>
              </a:rPr>
              <a:t> à </a:t>
            </a:r>
            <a:r>
              <a:rPr lang="en-US" sz="2400" dirty="0" err="1">
                <a:solidFill>
                  <a:schemeClr val="tx1"/>
                </a:solidFill>
              </a:rPr>
              <a:t>privilégier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endParaRPr lang="fr-FR" sz="2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3214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524001" y="359229"/>
            <a:ext cx="9209313" cy="607422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BD002-2784-4B2A-95D9-509CD8F4AF08}"/>
              </a:ext>
            </a:extLst>
          </p:cNvPr>
          <p:cNvSpPr/>
          <p:nvPr/>
        </p:nvSpPr>
        <p:spPr>
          <a:xfrm>
            <a:off x="1994264" y="1102752"/>
            <a:ext cx="8030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b="1" dirty="0" err="1"/>
              <a:t>Baskin</a:t>
            </a:r>
            <a:r>
              <a:rPr lang="fr-CA" sz="1200" b="1" dirty="0"/>
              <a:t>, C. (2009). </a:t>
            </a:r>
            <a:r>
              <a:rPr lang="fr-CA" sz="1200" dirty="0" err="1"/>
              <a:t>Evolution</a:t>
            </a:r>
            <a:r>
              <a:rPr lang="fr-CA" sz="1200" dirty="0"/>
              <a:t> and </a:t>
            </a:r>
            <a:r>
              <a:rPr lang="fr-CA" sz="1200" dirty="0" err="1"/>
              <a:t>Revolution</a:t>
            </a:r>
            <a:r>
              <a:rPr lang="fr-CA" sz="1200" dirty="0"/>
              <a:t>: Healing </a:t>
            </a:r>
            <a:r>
              <a:rPr lang="fr-CA" sz="1200" dirty="0" err="1"/>
              <a:t>approaches</a:t>
            </a:r>
            <a:r>
              <a:rPr lang="fr-CA" sz="1200" dirty="0"/>
              <a:t> </a:t>
            </a:r>
            <a:r>
              <a:rPr lang="fr-CA" sz="1200" dirty="0" err="1"/>
              <a:t>with</a:t>
            </a:r>
            <a:r>
              <a:rPr lang="fr-CA" sz="1200" dirty="0"/>
              <a:t> Aboriginal </a:t>
            </a:r>
            <a:r>
              <a:rPr lang="fr-CA" sz="1200" dirty="0" err="1"/>
              <a:t>Adults</a:t>
            </a:r>
            <a:r>
              <a:rPr lang="fr-CA" sz="1200" dirty="0"/>
              <a:t>, dans R. Sinclair, M.A. Hart et G. Bruyère (</a:t>
            </a:r>
            <a:r>
              <a:rPr lang="fr-CA" sz="1200" dirty="0" err="1"/>
              <a:t>dir</a:t>
            </a:r>
            <a:r>
              <a:rPr lang="fr-CA" sz="1200" dirty="0"/>
              <a:t>.), </a:t>
            </a:r>
            <a:r>
              <a:rPr lang="fr-CA" sz="1200" i="1" dirty="0" err="1"/>
              <a:t>Wicihitowin</a:t>
            </a:r>
            <a:r>
              <a:rPr lang="fr-CA" sz="1200" i="1" dirty="0"/>
              <a:t>. Aboriginal Social Work in Canada</a:t>
            </a:r>
            <a:r>
              <a:rPr lang="fr-CA" sz="1200" dirty="0"/>
              <a:t>, </a:t>
            </a:r>
            <a:r>
              <a:rPr lang="fr-CA" sz="1200" dirty="0" err="1"/>
              <a:t>Fernwood</a:t>
            </a:r>
            <a:r>
              <a:rPr lang="fr-CA" sz="1200" dirty="0"/>
              <a:t>, Black Point.</a:t>
            </a:r>
          </a:p>
          <a:p>
            <a:endParaRPr lang="fr-CA" sz="1200" b="1" dirty="0"/>
          </a:p>
          <a:p>
            <a:r>
              <a:rPr lang="fr-CA" sz="1200" b="1" dirty="0" err="1"/>
              <a:t>Blagg</a:t>
            </a:r>
            <a:r>
              <a:rPr lang="fr-CA" sz="1200" b="1" dirty="0"/>
              <a:t>, H., Williams, E., Cummings, E., </a:t>
            </a:r>
            <a:r>
              <a:rPr lang="fr-CA" sz="1200" b="1" dirty="0" err="1"/>
              <a:t>Hovane</a:t>
            </a:r>
            <a:r>
              <a:rPr lang="fr-CA" sz="1200" b="1" dirty="0"/>
              <a:t>, V., Torres, M. et </a:t>
            </a:r>
            <a:r>
              <a:rPr lang="fr-CA" sz="1200" b="1" dirty="0" err="1"/>
              <a:t>Woodley</a:t>
            </a:r>
            <a:r>
              <a:rPr lang="fr-CA" sz="1200" b="1" dirty="0"/>
              <a:t>, K.N. </a:t>
            </a:r>
            <a:r>
              <a:rPr lang="fr-CA" sz="1200" dirty="0"/>
              <a:t>(2018). Innovative </a:t>
            </a:r>
            <a:r>
              <a:rPr lang="fr-CA" sz="1200" dirty="0" err="1"/>
              <a:t>models</a:t>
            </a:r>
            <a:r>
              <a:rPr lang="fr-CA" sz="1200" dirty="0"/>
              <a:t> in </a:t>
            </a:r>
            <a:r>
              <a:rPr lang="fr-CA" sz="1200" dirty="0" err="1"/>
              <a:t>adressing</a:t>
            </a:r>
            <a:r>
              <a:rPr lang="fr-CA" sz="1200" dirty="0"/>
              <a:t> violence </a:t>
            </a:r>
            <a:r>
              <a:rPr lang="fr-CA" sz="1200" dirty="0" err="1"/>
              <a:t>against</a:t>
            </a:r>
            <a:r>
              <a:rPr lang="fr-CA" sz="1200" dirty="0"/>
              <a:t> Indigenous women: Final report. </a:t>
            </a:r>
            <a:r>
              <a:rPr lang="fr-CA" sz="1200" dirty="0" err="1"/>
              <a:t>Australia’s</a:t>
            </a:r>
            <a:r>
              <a:rPr lang="fr-CA" sz="1200" dirty="0"/>
              <a:t> National Research Organisation for Women </a:t>
            </a:r>
            <a:r>
              <a:rPr lang="fr-CA" sz="1200" dirty="0" err="1"/>
              <a:t>Safety</a:t>
            </a:r>
            <a:r>
              <a:rPr lang="fr-CA" sz="1200" dirty="0"/>
              <a:t>, </a:t>
            </a:r>
            <a:r>
              <a:rPr lang="fr-CA" sz="1200" dirty="0" err="1"/>
              <a:t>Autralie</a:t>
            </a:r>
            <a:r>
              <a:rPr lang="fr-CA" sz="1200" dirty="0"/>
              <a:t>. </a:t>
            </a:r>
          </a:p>
          <a:p>
            <a:endParaRPr lang="fr-CA" sz="1200" dirty="0"/>
          </a:p>
          <a:p>
            <a:r>
              <a:rPr lang="en-US" sz="1200" b="1" dirty="0" err="1"/>
              <a:t>Brownridge</a:t>
            </a:r>
            <a:r>
              <a:rPr lang="en-US" sz="1200" b="1" dirty="0"/>
              <a:t>, D. A. </a:t>
            </a:r>
            <a:r>
              <a:rPr lang="en-US" sz="1200" dirty="0"/>
              <a:t>(2010). Intimate partner violence against Aboriginal men in Canada. </a:t>
            </a:r>
            <a:r>
              <a:rPr lang="en-US" sz="1200" i="1" dirty="0"/>
              <a:t>The Australian and New Zealand Journal of Criminology</a:t>
            </a:r>
            <a:r>
              <a:rPr lang="en-US" sz="1200" dirty="0"/>
              <a:t>, 43(2), 223-237. </a:t>
            </a:r>
          </a:p>
          <a:p>
            <a:endParaRPr lang="fr-CA" sz="1200" b="1" dirty="0"/>
          </a:p>
          <a:p>
            <a:r>
              <a:rPr lang="fr-CA" sz="1200" b="1" dirty="0"/>
              <a:t>Brassard, R. Spielvogel, M., </a:t>
            </a:r>
            <a:r>
              <a:rPr lang="fr-CA" sz="1200" b="1" dirty="0" err="1"/>
              <a:t>Montminy</a:t>
            </a:r>
            <a:r>
              <a:rPr lang="fr-CA" sz="1200" b="1" dirty="0"/>
              <a:t>, L., et la Maison communautaire </a:t>
            </a:r>
            <a:r>
              <a:rPr lang="fr-CA" sz="1200" b="1" dirty="0" err="1"/>
              <a:t>Missinak</a:t>
            </a:r>
            <a:r>
              <a:rPr lang="fr-CA" sz="1200" b="1" dirty="0"/>
              <a:t> </a:t>
            </a:r>
            <a:r>
              <a:rPr lang="fr-CA" sz="1200" dirty="0"/>
              <a:t>(2017). Analyse de l’expérience de la violence conjugale et familiale d’hommes autochtones au Québec. Rapport final de recherche, 155 p.</a:t>
            </a:r>
          </a:p>
          <a:p>
            <a:endParaRPr lang="en-US" sz="1200" dirty="0"/>
          </a:p>
          <a:p>
            <a:r>
              <a:rPr lang="fr-CA" sz="1200" b="1" dirty="0" err="1"/>
              <a:t>Burzycka</a:t>
            </a:r>
            <a:r>
              <a:rPr lang="fr-CA" sz="1200" b="1" dirty="0"/>
              <a:t>, M. </a:t>
            </a:r>
            <a:r>
              <a:rPr lang="fr-CA" sz="1200" dirty="0"/>
              <a:t>(2016). « Tendances en matière de violence conjugale </a:t>
            </a:r>
            <a:r>
              <a:rPr lang="fr-CA" sz="1200" dirty="0" err="1"/>
              <a:t>autodéclarée</a:t>
            </a:r>
            <a:r>
              <a:rPr lang="fr-CA" sz="1200" dirty="0"/>
              <a:t> au Canada, 2014 » (Section 1 de « La violence familiale au Canada : un profil statistique, 2014 »)</a:t>
            </a:r>
            <a:r>
              <a:rPr lang="fr-CA" sz="1200" i="1" dirty="0"/>
              <a:t>, </a:t>
            </a:r>
            <a:r>
              <a:rPr lang="fr-CA" sz="1200" i="1" dirty="0" err="1"/>
              <a:t>Juristat</a:t>
            </a:r>
            <a:r>
              <a:rPr lang="fr-CA" sz="1200" i="1" dirty="0"/>
              <a:t>,</a:t>
            </a:r>
            <a:r>
              <a:rPr lang="fr-CA" sz="1200" dirty="0"/>
              <a:t> no 85-002-X au catalogue, Ottawa : Statistique Canada.</a:t>
            </a:r>
            <a:r>
              <a:rPr lang="fr-CA" sz="1200" i="1" dirty="0"/>
              <a:t> </a:t>
            </a:r>
            <a:r>
              <a:rPr lang="fr-CA" sz="1200" dirty="0"/>
              <a:t>En ligne: </a:t>
            </a:r>
            <a:r>
              <a:rPr lang="fr-FR" sz="1200" dirty="0">
                <a:hlinkClick r:id="rId3"/>
              </a:rPr>
              <a:t>http://www.statcan.gc.ca/pub/85-002-x/2016001/article/14303/01-fra.htm</a:t>
            </a:r>
            <a:r>
              <a:rPr lang="fr-FR" sz="1200" dirty="0"/>
              <a:t> </a:t>
            </a:r>
            <a:endParaRPr lang="fr-CA" sz="1200" dirty="0"/>
          </a:p>
          <a:p>
            <a:endParaRPr lang="fr-CA" sz="1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244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524001" y="359229"/>
            <a:ext cx="9209313" cy="607422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BD002-2784-4B2A-95D9-509CD8F4AF08}"/>
              </a:ext>
            </a:extLst>
          </p:cNvPr>
          <p:cNvSpPr/>
          <p:nvPr/>
        </p:nvSpPr>
        <p:spPr>
          <a:xfrm>
            <a:off x="1994263" y="1102752"/>
            <a:ext cx="825505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b="1" dirty="0"/>
              <a:t>Femmes autochtones du Québec (FAQ) (2011). </a:t>
            </a:r>
            <a:r>
              <a:rPr lang="fr-CA" sz="1200" dirty="0"/>
              <a:t>L’approche autochtone en violence familiale. En ligne. Repéré à </a:t>
            </a:r>
          </a:p>
          <a:p>
            <a:r>
              <a:rPr lang="fr-CA" sz="1200" dirty="0">
                <a:hlinkClick r:id="rId3"/>
              </a:rPr>
              <a:t>https://www.faq-qnw.org/wp-content/uploads/2016/10/Lapproche-autochtone-en-violence-familiale.pdf</a:t>
            </a:r>
            <a:endParaRPr lang="fr-CA" sz="1200" dirty="0"/>
          </a:p>
          <a:p>
            <a:endParaRPr lang="fr-CA" sz="1200" b="1" dirty="0"/>
          </a:p>
          <a:p>
            <a:r>
              <a:rPr lang="fr-CA" sz="1200" b="1" dirty="0"/>
              <a:t>Guay, C. (2017). </a:t>
            </a:r>
            <a:r>
              <a:rPr lang="fr-CA" sz="1200" i="1" dirty="0"/>
              <a:t>Le savoir autochtone dans tous ses états. Regards sur la pratique singulière des intervenants sociaux innus de </a:t>
            </a:r>
            <a:r>
              <a:rPr lang="fr-CA" sz="1200" i="1" dirty="0" err="1"/>
              <a:t>Uashat</a:t>
            </a:r>
            <a:r>
              <a:rPr lang="fr-CA" sz="1200" i="1" dirty="0"/>
              <a:t> </a:t>
            </a:r>
            <a:r>
              <a:rPr lang="fr-CA" sz="1200" i="1" dirty="0" err="1"/>
              <a:t>mak</a:t>
            </a:r>
            <a:r>
              <a:rPr lang="fr-CA" sz="1200" i="1" dirty="0"/>
              <a:t> Mani-</a:t>
            </a:r>
            <a:r>
              <a:rPr lang="fr-CA" sz="1200" i="1" dirty="0" err="1"/>
              <a:t>Utenam</a:t>
            </a:r>
            <a:r>
              <a:rPr lang="fr-CA" sz="1200" dirty="0"/>
              <a:t>. Presses de l’Université du Québec, 168p.</a:t>
            </a:r>
          </a:p>
          <a:p>
            <a:endParaRPr lang="fr-CA" sz="1200" b="1" dirty="0"/>
          </a:p>
          <a:p>
            <a:r>
              <a:rPr lang="fr-CA" sz="1200" b="1" dirty="0"/>
              <a:t>Guay, C. et Grammond, S. (2012). </a:t>
            </a:r>
            <a:r>
              <a:rPr lang="fr-CA" sz="1200" dirty="0"/>
              <a:t>Les enjeux de l’application des </a:t>
            </a:r>
            <a:r>
              <a:rPr lang="fr-CA" sz="1200" dirty="0" err="1"/>
              <a:t>regimes</a:t>
            </a:r>
            <a:r>
              <a:rPr lang="fr-CA" sz="1200" dirty="0"/>
              <a:t> de protection de la Jeunesse aux familles autochtones. </a:t>
            </a:r>
            <a:r>
              <a:rPr lang="fr-CA" sz="1200" i="1" dirty="0"/>
              <a:t>Nouvelles Pratiques Sociales</a:t>
            </a:r>
            <a:r>
              <a:rPr lang="fr-CA" sz="1200" dirty="0"/>
              <a:t>, 24 (2), 67-80. </a:t>
            </a:r>
          </a:p>
          <a:p>
            <a:endParaRPr lang="fr-CA" sz="1200" b="1" dirty="0"/>
          </a:p>
          <a:p>
            <a:r>
              <a:rPr lang="fr-CA" sz="1200" b="1" dirty="0"/>
              <a:t>Hart, M. A. (2001). </a:t>
            </a:r>
            <a:r>
              <a:rPr lang="fr-CA" sz="1200" dirty="0"/>
              <a:t>An Aboriginal </a:t>
            </a:r>
            <a:r>
              <a:rPr lang="fr-CA" sz="1200" dirty="0" err="1"/>
              <a:t>Approach</a:t>
            </a:r>
            <a:r>
              <a:rPr lang="fr-CA" sz="1200" dirty="0"/>
              <a:t> to Social Work Practice. Dans T. </a:t>
            </a:r>
            <a:r>
              <a:rPr lang="fr-CA" sz="1200" dirty="0" err="1"/>
              <a:t>Heinonen</a:t>
            </a:r>
            <a:r>
              <a:rPr lang="fr-CA" sz="1200" dirty="0"/>
              <a:t> et L. Spearman (</a:t>
            </a:r>
            <a:r>
              <a:rPr lang="fr-CA" sz="1200" dirty="0" err="1"/>
              <a:t>eds</a:t>
            </a:r>
            <a:r>
              <a:rPr lang="fr-CA" sz="1200" dirty="0"/>
              <a:t>.), </a:t>
            </a:r>
            <a:r>
              <a:rPr lang="fr-CA" sz="1200" i="1" dirty="0"/>
              <a:t>Social Work Practice: </a:t>
            </a:r>
            <a:r>
              <a:rPr lang="fr-CA" sz="1200" i="1" dirty="0" err="1"/>
              <a:t>Problem</a:t>
            </a:r>
            <a:r>
              <a:rPr lang="fr-CA" sz="1200" i="1" dirty="0"/>
              <a:t> </a:t>
            </a:r>
            <a:r>
              <a:rPr lang="fr-CA" sz="1200" i="1" dirty="0" err="1"/>
              <a:t>Solving</a:t>
            </a:r>
            <a:r>
              <a:rPr lang="fr-CA" sz="1200" i="1" dirty="0"/>
              <a:t> and Beyond</a:t>
            </a:r>
            <a:r>
              <a:rPr lang="fr-CA" sz="1200" dirty="0"/>
              <a:t>. Toronto, ON: Irwin </a:t>
            </a:r>
            <a:r>
              <a:rPr lang="fr-CA" sz="1200" dirty="0" err="1"/>
              <a:t>Publishing</a:t>
            </a:r>
            <a:r>
              <a:rPr lang="fr-CA" sz="1200" dirty="0"/>
              <a:t>. </a:t>
            </a:r>
          </a:p>
          <a:p>
            <a:endParaRPr lang="fr-CA" sz="1200" b="1" dirty="0"/>
          </a:p>
          <a:p>
            <a:r>
              <a:rPr lang="fr-CA" sz="1200" b="1" dirty="0" err="1"/>
              <a:t>Montminy</a:t>
            </a:r>
            <a:r>
              <a:rPr lang="fr-CA" sz="1200" b="1" dirty="0"/>
              <a:t>, L., Brassard, R., Harper, E., Bousquet, M.-P. et </a:t>
            </a:r>
            <a:r>
              <a:rPr lang="fr-CA" sz="1200" b="1" dirty="0" err="1"/>
              <a:t>Jaccoud</a:t>
            </a:r>
            <a:r>
              <a:rPr lang="fr-CA" sz="1200" b="1" dirty="0"/>
              <a:t>, M. </a:t>
            </a:r>
            <a:r>
              <a:rPr lang="fr-CA" sz="1200" dirty="0"/>
              <a:t>(2008-2012). </a:t>
            </a:r>
            <a:r>
              <a:rPr lang="fr-CA" sz="1200" i="1" dirty="0"/>
              <a:t>Action concertée: La violence conjugale envers les femmes autochtones. En ligne: </a:t>
            </a:r>
            <a:endParaRPr lang="fr-CA" sz="1200" dirty="0"/>
          </a:p>
          <a:p>
            <a:r>
              <a:rPr lang="fr-CA" sz="1200" dirty="0">
                <a:hlinkClick r:id="rId4"/>
              </a:rPr>
              <a:t>http://www.frqsc.gouv.qc.ca/documents/11326/448958/PC_MontminyL_rapport+2012_violence+femmes+autochtones/40c9ec47-aebc-49a9-84e9-b39880a8c6fe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355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 descr="Une image contenant texte, carte, arbre&#10;&#10;Description générée avec un niveau de confiance très élevé">
            <a:extLst>
              <a:ext uri="{FF2B5EF4-FFF2-40B4-BE49-F238E27FC236}">
                <a16:creationId xmlns:a16="http://schemas.microsoft.com/office/drawing/2014/main" id="{555B27A3-C121-40DD-A876-50779D516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510151" y="1"/>
            <a:ext cx="5759532" cy="68195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28E65CC-A4ED-491B-9F39-9D63EEFA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5" y="224693"/>
            <a:ext cx="3650279" cy="1259894"/>
          </a:xfrm>
        </p:spPr>
        <p:txBody>
          <a:bodyPr>
            <a:normAutofit/>
          </a:bodyPr>
          <a:lstStyle/>
          <a:p>
            <a:r>
              <a:rPr lang="fr-CA" dirty="0"/>
              <a:t>Contexte québécois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4638D-7ACC-4545-99AA-778DFF9E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2133600"/>
            <a:ext cx="3984193" cy="42882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CA" sz="1500" dirty="0"/>
              <a:t>Francophone, à la recherche d’une autonomie identitaire et linguistique alors que 60% des collectivités s’expriment en anglais/Loi 101;</a:t>
            </a:r>
          </a:p>
          <a:p>
            <a:pPr>
              <a:lnSpc>
                <a:spcPct val="90000"/>
              </a:lnSpc>
            </a:pPr>
            <a:endParaRPr lang="fr-CA" sz="1500" dirty="0"/>
          </a:p>
          <a:p>
            <a:pPr>
              <a:lnSpc>
                <a:spcPct val="90000"/>
              </a:lnSpc>
            </a:pPr>
            <a:r>
              <a:rPr lang="fr-CA" sz="1500" dirty="0"/>
              <a:t>Moins d’urbanisation des Autochtones que dans l’Ouest (défi géographique)/trajectoire de migration progressive;</a:t>
            </a:r>
          </a:p>
          <a:p>
            <a:pPr>
              <a:lnSpc>
                <a:spcPct val="90000"/>
              </a:lnSpc>
            </a:pPr>
            <a:endParaRPr lang="fr-CA" sz="1500" dirty="0"/>
          </a:p>
          <a:p>
            <a:pPr>
              <a:lnSpc>
                <a:spcPct val="90000"/>
              </a:lnSpc>
            </a:pPr>
            <a:r>
              <a:rPr lang="fr-CA" sz="1500" dirty="0"/>
              <a:t>Particularité inuite (14 villages)</a:t>
            </a:r>
          </a:p>
          <a:p>
            <a:pPr marL="0" indent="0">
              <a:lnSpc>
                <a:spcPct val="90000"/>
              </a:lnSpc>
              <a:buNone/>
            </a:pPr>
            <a:endParaRPr lang="fr-CA" sz="1500" dirty="0"/>
          </a:p>
          <a:p>
            <a:pPr>
              <a:lnSpc>
                <a:spcPct val="90000"/>
              </a:lnSpc>
            </a:pPr>
            <a:r>
              <a:rPr lang="fr-CA" sz="1500" dirty="0"/>
              <a:t>Communautés conventionnées vs non-conventionnées/24 villages et communautés (Québec/bipartite et tripartite)</a:t>
            </a:r>
          </a:p>
          <a:p>
            <a:pPr>
              <a:lnSpc>
                <a:spcPct val="90000"/>
              </a:lnSpc>
            </a:pPr>
            <a:endParaRPr lang="fr-CA" sz="1500" dirty="0"/>
          </a:p>
          <a:p>
            <a:pPr>
              <a:lnSpc>
                <a:spcPct val="90000"/>
              </a:lnSpc>
            </a:pPr>
            <a:r>
              <a:rPr lang="fr-CA" sz="1500" dirty="0"/>
              <a:t>Commission Viens</a:t>
            </a:r>
          </a:p>
          <a:p>
            <a:pPr>
              <a:lnSpc>
                <a:spcPct val="90000"/>
              </a:lnSpc>
            </a:pPr>
            <a:endParaRPr lang="fr-CA" sz="1300" dirty="0"/>
          </a:p>
        </p:txBody>
      </p:sp>
    </p:spTree>
    <p:extLst>
      <p:ext uri="{BB962C8B-B14F-4D97-AF65-F5344CB8AC3E}">
        <p14:creationId xmlns:p14="http://schemas.microsoft.com/office/powerpoint/2010/main" val="424172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76EC6-39A2-4367-B3EE-7DEB95D4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51" y="47615"/>
            <a:ext cx="10613220" cy="1492132"/>
          </a:xfrm>
        </p:spPr>
        <p:txBody>
          <a:bodyPr/>
          <a:lstStyle/>
          <a:p>
            <a:pPr algn="ctr"/>
            <a:r>
              <a:rPr lang="fr-CA" dirty="0"/>
              <a:t> La VC/VF: Prémisses au cœur des 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B37D9-BEBE-4354-BEEC-06BC71AD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9331"/>
            <a:ext cx="10178322" cy="4955645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2ABA452-E787-42FA-ACF4-769DADEA6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5609"/>
              </p:ext>
            </p:extLst>
          </p:nvPr>
        </p:nvGraphicFramePr>
        <p:xfrm>
          <a:off x="544551" y="1310639"/>
          <a:ext cx="11311118" cy="518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4001">
                  <a:extLst>
                    <a:ext uri="{9D8B030D-6E8A-4147-A177-3AD203B41FA5}">
                      <a16:colId xmlns:a16="http://schemas.microsoft.com/office/drawing/2014/main" val="1170173163"/>
                    </a:ext>
                  </a:extLst>
                </a:gridCol>
                <a:gridCol w="5707117">
                  <a:extLst>
                    <a:ext uri="{9D8B030D-6E8A-4147-A177-3AD203B41FA5}">
                      <a16:colId xmlns:a16="http://schemas.microsoft.com/office/drawing/2014/main" val="1807825744"/>
                    </a:ext>
                  </a:extLst>
                </a:gridCol>
              </a:tblGrid>
              <a:tr h="6589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/>
                        <a:t>Une définition étatique (« </a:t>
                      </a:r>
                      <a:r>
                        <a:rPr lang="fr-CA" sz="1600" i="1" dirty="0"/>
                        <a:t>Prévenir, dépister, contrer</a:t>
                      </a:r>
                      <a:r>
                        <a:rPr lang="fr-CA" sz="1600" dirty="0"/>
                        <a:t> ») (2012-2017)…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Une définition autochtone (FAQ, 2011)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30606"/>
                  </a:ext>
                </a:extLst>
              </a:tr>
              <a:tr h="4525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/>
                        <a:t>« La violence conjugale se caractérise par une </a:t>
                      </a:r>
                      <a:r>
                        <a:rPr lang="fr-CA" sz="1500" b="1" dirty="0"/>
                        <a:t>série d’actes répétitifs</a:t>
                      </a:r>
                      <a:r>
                        <a:rPr lang="fr-CA" sz="1500" dirty="0"/>
                        <a:t>, qui se produisent généralement selon </a:t>
                      </a:r>
                      <a:r>
                        <a:rPr lang="fr-CA" sz="1500" b="1" dirty="0"/>
                        <a:t>une </a:t>
                      </a:r>
                      <a:r>
                        <a:rPr lang="fr-CA" sz="1500" b="1" u="sng" dirty="0"/>
                        <a:t>courbe ascendante</a:t>
                      </a:r>
                      <a:r>
                        <a:rPr lang="fr-CA" sz="1500" dirty="0"/>
                        <a:t>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5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/>
                        <a:t>Elle procède</a:t>
                      </a:r>
                      <a:r>
                        <a:rPr lang="fr-CA" sz="1500" baseline="0" dirty="0"/>
                        <a:t> </a:t>
                      </a:r>
                      <a:r>
                        <a:rPr lang="fr-CA" sz="1500" dirty="0"/>
                        <a:t>selon </a:t>
                      </a:r>
                      <a:r>
                        <a:rPr lang="fr-CA" sz="1500" b="1" dirty="0"/>
                        <a:t>un cycle défini par des phases </a:t>
                      </a:r>
                      <a:r>
                        <a:rPr lang="fr-CA" sz="1500" dirty="0"/>
                        <a:t>successives marquées par la montée de la tension, l’agression, la déresponsabilisation, la rémission et la réconciliation.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5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/>
                        <a:t>À ces phases correspondent, chez </a:t>
                      </a:r>
                      <a:r>
                        <a:rPr lang="fr-CA" sz="1500" b="1" u="sng" dirty="0"/>
                        <a:t>la victime</a:t>
                      </a:r>
                      <a:r>
                        <a:rPr lang="fr-CA" sz="1500" dirty="0"/>
                        <a:t>, la peur, la colère, le sentiment qu’elle est responsable de la violence et, enfin, l’espoir que la situation va s’améliorer.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5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/>
                        <a:t>Elle ne résulte pas d’une perte de contrôle, mais constitue, au contraire, </a:t>
                      </a:r>
                      <a:r>
                        <a:rPr lang="fr-CA" sz="1800" b="1" dirty="0"/>
                        <a:t>un moyen choisi </a:t>
                      </a:r>
                      <a:r>
                        <a:rPr lang="fr-CA" sz="1500" b="1" dirty="0"/>
                        <a:t>pour </a:t>
                      </a:r>
                      <a:r>
                        <a:rPr lang="fr-CA" sz="1500" b="1" u="sng" dirty="0"/>
                        <a:t>dominer l’autre personne et affirmer son pouvoir sur elle</a:t>
                      </a:r>
                      <a:r>
                        <a:rPr lang="fr-CA" sz="1500" dirty="0"/>
                        <a:t>. La violence conjugale peut être vécue dans une relation maritale, extra maritale ou amoureuse, à tous les âges de la vie. 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500" dirty="0"/>
                        <a:t> Il est essentiel d’inclure le terme « </a:t>
                      </a:r>
                      <a:r>
                        <a:rPr lang="fr-CA" sz="1500" b="1" u="sng" dirty="0"/>
                        <a:t>familiale</a:t>
                      </a:r>
                      <a:r>
                        <a:rPr lang="fr-CA" sz="1500" dirty="0"/>
                        <a:t> » à la désignation du problème </a:t>
                      </a:r>
                      <a:r>
                        <a:rPr lang="fr-CA" sz="1500" b="1" dirty="0"/>
                        <a:t>afin de le contextualiser</a:t>
                      </a:r>
                      <a:r>
                        <a:rPr lang="fr-CA" sz="1500" dirty="0"/>
                        <a:t> en lien avec </a:t>
                      </a:r>
                      <a:r>
                        <a:rPr lang="fr-CA" sz="1500" b="1" u="sng" dirty="0"/>
                        <a:t>d’autres formes de violence vécue au sein des familles autochtones</a:t>
                      </a:r>
                      <a:r>
                        <a:rPr lang="fr-CA" sz="1500" b="1" dirty="0"/>
                        <a:t>. </a:t>
                      </a:r>
                    </a:p>
                    <a:p>
                      <a:pPr algn="l"/>
                      <a:endParaRPr lang="fr-CA" sz="1500" dirty="0"/>
                    </a:p>
                    <a:p>
                      <a:pPr algn="l"/>
                      <a:r>
                        <a:rPr lang="fr-CA" sz="1500" dirty="0"/>
                        <a:t>L’appellation de « violence familiale » renvoie directement </a:t>
                      </a:r>
                      <a:r>
                        <a:rPr lang="fr-CA" sz="1500" u="sng" dirty="0"/>
                        <a:t>à </a:t>
                      </a:r>
                      <a:r>
                        <a:rPr lang="fr-CA" sz="1500" b="1" u="sng" dirty="0"/>
                        <a:t>l’histoire de colonisation </a:t>
                      </a:r>
                      <a:r>
                        <a:rPr lang="fr-CA" sz="1500" dirty="0"/>
                        <a:t>des Autochtones qui ont sans cesse été aux prises avec des politiques gouvernementales visant explicitement la désintégration des familles et</a:t>
                      </a:r>
                      <a:r>
                        <a:rPr lang="fr-CA" sz="1500" baseline="0" dirty="0"/>
                        <a:t> des collectivités</a:t>
                      </a:r>
                      <a:r>
                        <a:rPr lang="fr-CA" sz="1500" dirty="0"/>
                        <a:t>. </a:t>
                      </a:r>
                    </a:p>
                    <a:p>
                      <a:pPr algn="l"/>
                      <a:endParaRPr lang="fr-CA" sz="1500" dirty="0"/>
                    </a:p>
                    <a:p>
                      <a:pPr algn="l"/>
                      <a:r>
                        <a:rPr lang="fr-CA" sz="1500" dirty="0"/>
                        <a:t>La violence dans les milieux autochtones peut être perçue comme </a:t>
                      </a:r>
                      <a:r>
                        <a:rPr lang="fr-CA" sz="1500" b="1" u="sng" dirty="0"/>
                        <a:t>l’expression d’un mal de vivre </a:t>
                      </a:r>
                      <a:r>
                        <a:rPr lang="fr-CA" sz="1500" dirty="0"/>
                        <a:t>qu’a entraîné la perte de repères et des rôles sociaux, auquel se sont ajoutés des sentiments profonds de honte, de douleur et d’impuissance.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1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66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28D96A-6F69-4253-8C81-8CBEBB27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Les réponses sociales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2B4C331-3973-405C-90C8-DC3825823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13033"/>
              </p:ext>
            </p:extLst>
          </p:nvPr>
        </p:nvGraphicFramePr>
        <p:xfrm>
          <a:off x="189187" y="2306695"/>
          <a:ext cx="11782096" cy="44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34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087AB-4F77-4633-B342-D990071A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mesures considérées comme insuffisantes, négatives ou inefficaces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6682F-F45F-480A-A8E8-8F0569E6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</a:t>
            </a:r>
            <a:r>
              <a:rPr lang="fr-CA" u="sng" dirty="0"/>
              <a:t>manque d’implication et d’engagement </a:t>
            </a:r>
            <a:r>
              <a:rPr lang="fr-CA" dirty="0"/>
              <a:t>des décideurs politiques</a:t>
            </a:r>
          </a:p>
          <a:p>
            <a:r>
              <a:rPr lang="fr-CA" dirty="0"/>
              <a:t>Manque de </a:t>
            </a:r>
            <a:r>
              <a:rPr lang="fr-CA" u="sng" dirty="0"/>
              <a:t>concertation</a:t>
            </a:r>
            <a:r>
              <a:rPr lang="fr-CA" dirty="0"/>
              <a:t> des services offerts en matière de violence </a:t>
            </a:r>
          </a:p>
          <a:p>
            <a:r>
              <a:rPr lang="fr-CA" dirty="0" smtClean="0"/>
              <a:t>L</a:t>
            </a:r>
            <a:r>
              <a:rPr lang="fr-CA" sz="1800" dirty="0" smtClean="0"/>
              <a:t>e </a:t>
            </a:r>
            <a:r>
              <a:rPr lang="fr-CA" sz="1800" dirty="0"/>
              <a:t>recours au système de </a:t>
            </a:r>
            <a:r>
              <a:rPr lang="fr-CA" sz="1800" u="sng" dirty="0"/>
              <a:t>justice pénale </a:t>
            </a:r>
            <a:r>
              <a:rPr lang="fr-CA" sz="1800" dirty="0"/>
              <a:t>en matière de violence conjugale</a:t>
            </a:r>
          </a:p>
          <a:p>
            <a:r>
              <a:rPr lang="fr-CA" dirty="0"/>
              <a:t>L</a:t>
            </a:r>
            <a:r>
              <a:rPr lang="fr-CA" sz="1800" dirty="0"/>
              <a:t>’utilisation des ressources pour femmes pour pallier à </a:t>
            </a:r>
            <a:r>
              <a:rPr lang="fr-CA" sz="1800" u="sng" dirty="0"/>
              <a:t>l’absence des ressources pour les hommes </a:t>
            </a:r>
            <a:r>
              <a:rPr lang="fr-CA" sz="1800" u="sng" dirty="0" smtClean="0"/>
              <a:t>et les familles</a:t>
            </a:r>
            <a:endParaRPr lang="fr-CA" u="sng" dirty="0"/>
          </a:p>
          <a:p>
            <a:r>
              <a:rPr lang="fr-CA" dirty="0"/>
              <a:t>N</a:t>
            </a:r>
            <a:r>
              <a:rPr lang="fr-CA" sz="1800" dirty="0"/>
              <a:t>on-respect de la culture, des besoins, des valeurs autochtones dans les services et de leur volonté de gouverner leurs services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34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AB5DE-B375-4610-BD1E-BA667DB2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475" y="168450"/>
            <a:ext cx="7951800" cy="973500"/>
          </a:xfrm>
        </p:spPr>
        <p:txBody>
          <a:bodyPr/>
          <a:lstStyle/>
          <a:p>
            <a:r>
              <a:rPr lang="fr-CA" dirty="0"/>
              <a:t>Vers des réponses plus diversifiées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922945-C23C-4CAB-92CD-3C2D05415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630" y="1600200"/>
            <a:ext cx="8824685" cy="4967700"/>
          </a:xfrm>
        </p:spPr>
        <p:txBody>
          <a:bodyPr>
            <a:normAutofit lnSpcReduction="10000"/>
          </a:bodyPr>
          <a:lstStyle/>
          <a:p>
            <a:r>
              <a:rPr lang="fr-CA" sz="2500" b="1" dirty="0"/>
              <a:t>Étude 1 : </a:t>
            </a:r>
          </a:p>
          <a:p>
            <a:pPr lvl="1"/>
            <a:r>
              <a:rPr lang="fr-CA" sz="2000" dirty="0"/>
              <a:t>Les femmes autochtones désirent des ressources dédiées spécifiquement à la violence </a:t>
            </a:r>
            <a:r>
              <a:rPr lang="fr-CA" sz="2000" b="1" dirty="0"/>
              <a:t>conjugale pour les hommes, la famille et les enfants. </a:t>
            </a:r>
          </a:p>
          <a:p>
            <a:pPr lvl="1"/>
            <a:r>
              <a:rPr lang="fr-CA" sz="2000" dirty="0"/>
              <a:t>Nécessité de </a:t>
            </a:r>
            <a:r>
              <a:rPr lang="fr-CA" sz="2000" b="1" dirty="0"/>
              <a:t>recourir aux méthodes de résolution alternative des conflits </a:t>
            </a:r>
            <a:r>
              <a:rPr lang="fr-CA" sz="2000" dirty="0"/>
              <a:t>plutôt qu’à la judiciarisation et à l’incarcération (médiation familiale, justice réparatrice)</a:t>
            </a:r>
          </a:p>
          <a:p>
            <a:pPr marL="533400" lvl="1" indent="0">
              <a:buNone/>
            </a:pPr>
            <a:endParaRPr lang="fr-CA" sz="1800" b="1" dirty="0"/>
          </a:p>
          <a:p>
            <a:pPr marL="533400" lvl="1" indent="0">
              <a:buNone/>
            </a:pPr>
            <a:endParaRPr lang="fr-CA" sz="1800" b="1" dirty="0"/>
          </a:p>
          <a:p>
            <a:r>
              <a:rPr lang="fr-CA" sz="2500" b="1" dirty="0"/>
              <a:t>Étude 2 </a:t>
            </a:r>
          </a:p>
          <a:p>
            <a:pPr lvl="1"/>
            <a:r>
              <a:rPr lang="fr-CA" sz="2000" dirty="0"/>
              <a:t>Les hommes autochtones soulignent l’importance de choisir une solution en </a:t>
            </a:r>
            <a:r>
              <a:rPr lang="fr-CA" sz="2000" b="1" dirty="0"/>
              <a:t>tenant compte du CONTEXTE</a:t>
            </a:r>
          </a:p>
          <a:p>
            <a:pPr lvl="1"/>
            <a:r>
              <a:rPr lang="fr-CA" sz="2000" dirty="0"/>
              <a:t>Souhaitent des approches qui privilégient</a:t>
            </a:r>
            <a:r>
              <a:rPr lang="fr-CA" sz="2000" b="1" dirty="0"/>
              <a:t> le maintien et l'harmonie de la cellule familiale</a:t>
            </a:r>
            <a:r>
              <a:rPr lang="fr-CA" sz="2000" dirty="0"/>
              <a:t>, plutôt que la rupture conjugale et la séparation des familles</a:t>
            </a:r>
          </a:p>
          <a:p>
            <a:pPr lvl="1"/>
            <a:r>
              <a:rPr lang="fr-CA" sz="2000" dirty="0"/>
              <a:t>Une </a:t>
            </a:r>
            <a:r>
              <a:rPr lang="fr-CA" sz="2000" b="1" dirty="0"/>
              <a:t>approche globale de guérison </a:t>
            </a:r>
            <a:r>
              <a:rPr lang="fr-CA" sz="2000" dirty="0"/>
              <a:t>ancrée dans la collectivité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629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4200" y="574766"/>
            <a:ext cx="10183600" cy="5993134"/>
          </a:xfrm>
        </p:spPr>
        <p:txBody>
          <a:bodyPr/>
          <a:lstStyle/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endParaRPr lang="fr-CA" dirty="0"/>
          </a:p>
          <a:p>
            <a:pPr marL="25400" indent="0" algn="ctr">
              <a:buNone/>
            </a:pPr>
            <a:r>
              <a:rPr lang="fr-CA" sz="3600" b="1" dirty="0"/>
              <a:t>L’intervention auprès des familles et des enfants en contexte autochtone</a:t>
            </a:r>
          </a:p>
        </p:txBody>
      </p:sp>
    </p:spTree>
    <p:extLst>
      <p:ext uri="{BB962C8B-B14F-4D97-AF65-F5344CB8AC3E}">
        <p14:creationId xmlns:p14="http://schemas.microsoft.com/office/powerpoint/2010/main" val="73267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FF7A1-1FEA-41BB-AFA0-00501371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49" y="0"/>
            <a:ext cx="10166635" cy="1280890"/>
          </a:xfrm>
        </p:spPr>
        <p:txBody>
          <a:bodyPr>
            <a:normAutofit/>
          </a:bodyPr>
          <a:lstStyle/>
          <a:p>
            <a:r>
              <a:rPr lang="fr-CA" sz="2400" dirty="0"/>
              <a:t>Comparaison des conceptions de la famille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51E8068-CD83-4F1C-BDE1-062842B69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068643"/>
              </p:ext>
            </p:extLst>
          </p:nvPr>
        </p:nvGraphicFramePr>
        <p:xfrm>
          <a:off x="634524" y="561637"/>
          <a:ext cx="11119945" cy="608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809">
                  <a:extLst>
                    <a:ext uri="{9D8B030D-6E8A-4147-A177-3AD203B41FA5}">
                      <a16:colId xmlns:a16="http://schemas.microsoft.com/office/drawing/2014/main" val="1152696785"/>
                    </a:ext>
                  </a:extLst>
                </a:gridCol>
                <a:gridCol w="5663136">
                  <a:extLst>
                    <a:ext uri="{9D8B030D-6E8A-4147-A177-3AD203B41FA5}">
                      <a16:colId xmlns:a16="http://schemas.microsoft.com/office/drawing/2014/main" val="1141339541"/>
                    </a:ext>
                  </a:extLst>
                </a:gridCol>
              </a:tblGrid>
              <a:tr h="688122"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/>
                        <a:t>Vision autochtone de la famille</a:t>
                      </a:r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Vision</a:t>
                      </a:r>
                      <a:r>
                        <a:rPr lang="fr-CA" baseline="0" dirty="0"/>
                        <a:t> allochtone de la famille</a:t>
                      </a:r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55665"/>
                  </a:ext>
                </a:extLst>
              </a:tr>
              <a:tr h="504790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b="1" dirty="0"/>
                        <a:t>La famille élargie </a:t>
                      </a:r>
                      <a:r>
                        <a:rPr lang="fr-CA" sz="1200" dirty="0"/>
                        <a:t>(tantes, oncles, grands-parents</a:t>
                      </a:r>
                      <a:r>
                        <a:rPr lang="fr-CA" sz="1200" dirty="0" smtClean="0"/>
                        <a:t>). Principe de non-ingérence</a:t>
                      </a:r>
                      <a:r>
                        <a:rPr lang="fr-CA" sz="1200" baseline="0" dirty="0" smtClean="0"/>
                        <a:t> et de </a:t>
                      </a:r>
                      <a:r>
                        <a:rPr lang="fr-CA" sz="1200" baseline="0" dirty="0" smtClean="0"/>
                        <a:t>non-directivité. Elles </a:t>
                      </a:r>
                      <a:r>
                        <a:rPr lang="fr-CA" sz="1200" b="1" baseline="0" dirty="0" smtClean="0"/>
                        <a:t>partagent la responsabilité d’élever les enfants </a:t>
                      </a:r>
                      <a:r>
                        <a:rPr lang="fr-CA" sz="1200" baseline="0" dirty="0" smtClean="0"/>
                        <a:t>et de subvenir à leurs besoins;</a:t>
                      </a:r>
                      <a:endParaRPr lang="fr-CA" sz="12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 smtClean="0"/>
                        <a:t>L’enfant (principe de la non-ingérence): individu qui apprend de ses erreurs,</a:t>
                      </a:r>
                      <a:r>
                        <a:rPr lang="fr-CA" sz="1200" baseline="0" dirty="0" smtClean="0"/>
                        <a:t> non-directivité dans le mode </a:t>
                      </a:r>
                      <a:r>
                        <a:rPr lang="fr-CA" sz="1200" baseline="0" dirty="0" smtClean="0"/>
                        <a:t>éducationnel, </a:t>
                      </a:r>
                      <a:r>
                        <a:rPr lang="fr-CA" sz="1200" baseline="0" dirty="0" smtClean="0"/>
                        <a:t>non </a:t>
                      </a:r>
                      <a:r>
                        <a:rPr lang="fr-CA" sz="1200" baseline="0" dirty="0" smtClean="0"/>
                        <a:t>coercitifs </a:t>
                      </a:r>
                      <a:r>
                        <a:rPr lang="fr-CA" sz="1200" baseline="0" dirty="0" smtClean="0"/>
                        <a:t>(humour, gestes de taquinerie, ignorance intentionnelle,  manger quand ils ont faim, dormir quand ils sont fatigués, etc</a:t>
                      </a:r>
                      <a:r>
                        <a:rPr lang="fr-CA" sz="1200" baseline="0" dirty="0" smtClean="0"/>
                        <a:t>.)=</a:t>
                      </a:r>
                      <a:r>
                        <a:rPr lang="fr-CA" sz="1200" baseline="0" dirty="0" smtClean="0"/>
                        <a:t>souvent perçu comme </a:t>
                      </a:r>
                      <a:r>
                        <a:rPr lang="fr-CA" sz="1200" baseline="0" dirty="0" smtClean="0"/>
                        <a:t>des indicateurs de négligence</a:t>
                      </a:r>
                      <a:r>
                        <a:rPr lang="fr-CA" sz="1200" baseline="0" dirty="0" smtClean="0"/>
                        <a:t>;</a:t>
                      </a:r>
                      <a:endParaRPr lang="fr-CA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b="1" dirty="0"/>
                        <a:t>Grand respect envers les Aînés </a:t>
                      </a:r>
                      <a:r>
                        <a:rPr lang="fr-CA" sz="1200" dirty="0"/>
                        <a:t>qui sont</a:t>
                      </a:r>
                      <a:r>
                        <a:rPr lang="fr-CA" sz="1200" baseline="0" dirty="0"/>
                        <a:t> porteurs de savoirs et de connaissances;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b="1" baseline="0" dirty="0"/>
                        <a:t>La spiritualité </a:t>
                      </a:r>
                      <a:r>
                        <a:rPr lang="fr-CA" sz="1200" baseline="0" dirty="0"/>
                        <a:t>réfère à des actes spontanés et constituent un mode de vie (enseignements des Grands-Pères);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b="1" baseline="0" dirty="0"/>
                        <a:t>Le silence </a:t>
                      </a:r>
                      <a:r>
                        <a:rPr lang="fr-CA" sz="1200" baseline="0" dirty="0"/>
                        <a:t>en tant que moyen de s’accorder un répit ou pour rentrer en contact avec ses émotions.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 smtClean="0"/>
                        <a:t>Le</a:t>
                      </a:r>
                      <a:r>
                        <a:rPr lang="fr-CA" sz="1200" baseline="0" dirty="0" smtClean="0"/>
                        <a:t> </a:t>
                      </a:r>
                      <a:r>
                        <a:rPr lang="fr-CA" sz="1200" b="1" baseline="0" dirty="0"/>
                        <a:t>rôle des hommes et des femmes </a:t>
                      </a:r>
                      <a:r>
                        <a:rPr lang="fr-CA" sz="1200" baseline="0" dirty="0"/>
                        <a:t>sont complémentaires et égalitaires au sein des familles;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/>
                        <a:t>Lorsque</a:t>
                      </a:r>
                      <a:r>
                        <a:rPr lang="fr-CA" sz="1200" baseline="0" dirty="0"/>
                        <a:t> les parents ne peuvent pas remplir leur rôle: existence d’un </a:t>
                      </a:r>
                      <a:r>
                        <a:rPr lang="fr-CA" sz="1200" b="1" baseline="0" dirty="0"/>
                        <a:t>système d’ententes et de règles qui n’effaçaient en aucun cas l’appartenance </a:t>
                      </a:r>
                      <a:r>
                        <a:rPr lang="fr-CA" sz="1200" baseline="0" dirty="0"/>
                        <a:t>à la famille immédiate;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baseline="0" dirty="0"/>
                        <a:t>Face aux conflits ou des soins inadéquats envers les enfants, la famille </a:t>
                      </a:r>
                      <a:r>
                        <a:rPr lang="fr-CA" sz="1200" b="1" baseline="0" dirty="0"/>
                        <a:t>trouve des solutions </a:t>
                      </a:r>
                      <a:r>
                        <a:rPr lang="fr-CA" sz="1200" baseline="0" dirty="0"/>
                        <a:t>(adoption traditionnelle, résolution de conflits, redistribution des ressources, etc.);</a:t>
                      </a:r>
                      <a:endParaRPr lang="fr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Vision</a:t>
                      </a:r>
                      <a:r>
                        <a:rPr lang="fr-CA" sz="1400" baseline="0" dirty="0"/>
                        <a:t> centrée sur la </a:t>
                      </a:r>
                      <a:r>
                        <a:rPr lang="fr-CA" sz="1400" b="1" baseline="0" dirty="0"/>
                        <a:t>famille immédiate </a:t>
                      </a:r>
                      <a:r>
                        <a:rPr lang="fr-CA" sz="1400" baseline="0" dirty="0"/>
                        <a:t>(enfants, parents</a:t>
                      </a:r>
                      <a:r>
                        <a:rPr lang="fr-CA" sz="1400" baseline="0" dirty="0" smtClean="0"/>
                        <a:t>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aseline="0" dirty="0" smtClean="0"/>
                        <a:t>Enfant: un être à éduquer, responsabilité parentale dans l’éducation. Parentalité normative;</a:t>
                      </a: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aseline="0" dirty="0"/>
                        <a:t>Peu ou </a:t>
                      </a:r>
                      <a:r>
                        <a:rPr lang="fr-CA" sz="1400" b="1" baseline="0" dirty="0"/>
                        <a:t>pas recours aux connaissances des aînés</a:t>
                      </a:r>
                      <a:r>
                        <a:rPr lang="fr-CA" sz="1400" baseline="0" dirty="0"/>
                        <a:t>, sinon que de manière utilitaire;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baseline="0" dirty="0"/>
                        <a:t>Actes religieux </a:t>
                      </a:r>
                      <a:r>
                        <a:rPr lang="fr-CA" sz="1400" baseline="0" dirty="0"/>
                        <a:t>limités à certains jours de la semaine ou absents. En arrière-plan de la vie;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baseline="0" dirty="0"/>
                        <a:t>Le silence </a:t>
                      </a:r>
                      <a:r>
                        <a:rPr lang="fr-CA" sz="1400" baseline="0" dirty="0"/>
                        <a:t>est perçu comme un signe de passivité ou de non-collaboration. Un moment qui doit être comblé par la parole;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baseline="0" dirty="0"/>
                        <a:t>Rôle entre les hommes et les femmes</a:t>
                      </a:r>
                      <a:r>
                        <a:rPr lang="fr-CA" sz="1400" baseline="0" dirty="0"/>
                        <a:t>: inégalités;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aseline="0" dirty="0"/>
                        <a:t>Lorsque les parents ne peuvent accomplir </a:t>
                      </a:r>
                      <a:r>
                        <a:rPr lang="fr-CA" sz="1400" b="1" baseline="0" dirty="0"/>
                        <a:t>leur rôle</a:t>
                      </a:r>
                      <a:r>
                        <a:rPr lang="fr-CA" sz="1400" baseline="0" dirty="0"/>
                        <a:t>: recours aux institutions;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4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baseline="0" dirty="0"/>
                        <a:t>L’adoption</a:t>
                      </a:r>
                      <a:r>
                        <a:rPr lang="fr-CA" sz="1400" baseline="0" dirty="0"/>
                        <a:t>=perte de l’affiliation biologique;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sz="12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CA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6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4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8D9A71-D959-46A1-A714-9D52C4FC7F4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72317" y="-71514"/>
            <a:ext cx="11082088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800" dirty="0">
                <a:latin typeface="+mn-lt"/>
                <a:cs typeface="Arial"/>
              </a:rPr>
              <a:t/>
            </a:r>
            <a:br>
              <a:rPr lang="fr-CA" sz="2800" dirty="0">
                <a:latin typeface="+mn-lt"/>
                <a:cs typeface="Arial"/>
              </a:rPr>
            </a:br>
            <a:r>
              <a:rPr lang="en-CA" sz="2800" dirty="0">
                <a:latin typeface="+mn-lt"/>
                <a:cs typeface="Arial"/>
              </a:rPr>
              <a:t>Intervention </a:t>
            </a:r>
            <a:r>
              <a:rPr lang="en-CA" sz="2800" dirty="0" err="1">
                <a:latin typeface="+mn-lt"/>
                <a:cs typeface="Arial"/>
              </a:rPr>
              <a:t>sociale</a:t>
            </a:r>
            <a:r>
              <a:rPr lang="en-CA" sz="2800" dirty="0">
                <a:latin typeface="+mn-lt"/>
                <a:cs typeface="Arial"/>
              </a:rPr>
              <a:t> </a:t>
            </a:r>
            <a:r>
              <a:rPr lang="en-CA" sz="2800" dirty="0" err="1">
                <a:latin typeface="+mn-lt"/>
                <a:cs typeface="Arial"/>
              </a:rPr>
              <a:t>auprès</a:t>
            </a:r>
            <a:r>
              <a:rPr lang="en-CA" sz="2800" dirty="0">
                <a:latin typeface="+mn-lt"/>
                <a:cs typeface="Arial"/>
              </a:rPr>
              <a:t> des </a:t>
            </a:r>
            <a:r>
              <a:rPr lang="en-CA" sz="2800" dirty="0" err="1">
                <a:latin typeface="+mn-lt"/>
                <a:cs typeface="Arial"/>
              </a:rPr>
              <a:t>familles</a:t>
            </a:r>
            <a:r>
              <a:rPr lang="en-CA" sz="2800" dirty="0">
                <a:latin typeface="+mn-lt"/>
                <a:cs typeface="Arial"/>
              </a:rPr>
              <a:t> et des </a:t>
            </a:r>
            <a:r>
              <a:rPr lang="en-CA" sz="2800" dirty="0" err="1">
                <a:latin typeface="+mn-lt"/>
                <a:cs typeface="Arial"/>
              </a:rPr>
              <a:t>enfants</a:t>
            </a:r>
            <a:r>
              <a:rPr lang="en-CA" sz="2800" dirty="0">
                <a:latin typeface="+mn-lt"/>
                <a:cs typeface="Arial"/>
              </a:rPr>
              <a:t> </a:t>
            </a:r>
            <a:r>
              <a:rPr lang="en-CA" sz="2800" dirty="0" err="1">
                <a:latin typeface="+mn-lt"/>
                <a:cs typeface="Arial"/>
              </a:rPr>
              <a:t>autochtones</a:t>
            </a:r>
            <a:r>
              <a:rPr lang="en-CA" sz="2800" dirty="0">
                <a:latin typeface="+mn-lt"/>
                <a:cs typeface="Arial"/>
              </a:rPr>
              <a:t> </a:t>
            </a:r>
            <a:endParaRPr lang="fr-CA" sz="28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12F20-65A0-4DDB-80FB-AC051CA86325}"/>
              </a:ext>
            </a:extLst>
          </p:cNvPr>
          <p:cNvSpPr/>
          <p:nvPr/>
        </p:nvSpPr>
        <p:spPr>
          <a:xfrm>
            <a:off x="449803" y="1292352"/>
            <a:ext cx="10649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Se rappeler que l’intervention est fondée sur nos propres </a:t>
            </a:r>
            <a:r>
              <a:rPr lang="fr-CA" sz="2000" b="1" dirty="0">
                <a:latin typeface="Century Gothic" panose="020B0502020202020204" pitchFamily="34" charset="0"/>
              </a:rPr>
              <a:t>référents culturels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(Guay et Grammond, 2012).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Les lois </a:t>
            </a:r>
            <a:r>
              <a:rPr lang="fr-C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ne </a:t>
            </a:r>
            <a:r>
              <a:rPr lang="fr-CA" sz="2000" b="1" dirty="0">
                <a:latin typeface="Century Gothic" panose="020B0502020202020204" pitchFamily="34" charset="0"/>
              </a:rPr>
              <a:t>sont pas neutres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et n’ont pas été créées en considérant les peuples autochtones et leurs conceptions de la </a:t>
            </a:r>
            <a:r>
              <a:rPr lang="fr-C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famille (introduction de dispositions culturelles mais sans changer les prémisses au cœur des lois/ex: LPJ de 2017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(</a:t>
            </a:r>
            <a:r>
              <a:rPr lang="fr-CA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Baskin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, 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Les concepts de famille, d’éducation, d’attachement, de négligence, de confidentialité, de mieux-être, de guérison, etc., sont </a:t>
            </a:r>
            <a:r>
              <a:rPr lang="fr-C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perçus </a:t>
            </a:r>
            <a:r>
              <a:rPr lang="fr-C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différemment </a:t>
            </a:r>
            <a:r>
              <a:rPr lang="fr-CA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 les familles autochtones </a:t>
            </a:r>
            <a:r>
              <a:rPr lang="fr-C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(Guay et Grammond, 2012</a:t>
            </a:r>
            <a:r>
              <a:rPr lang="fr-C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Théorie de l’attachement/non validée auprès des A</a:t>
            </a:r>
            <a:r>
              <a:rPr lang="fr-C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: présente des limites considérant le processus de socialisation des enfants autochtones (relations multiples plutôt que simplement parentales</a:t>
            </a:r>
            <a:r>
              <a:rPr lang="fr-C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)/Ex: Décision de la Cour Suprême</a:t>
            </a:r>
            <a:endParaRPr lang="fr-C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9514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545</TotalTime>
  <Words>1871</Words>
  <Application>Microsoft Office PowerPoint</Application>
  <PresentationFormat>Grand écran</PresentationFormat>
  <Paragraphs>187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Century Gothic</vt:lpstr>
      <vt:lpstr>Wingdings 3</vt:lpstr>
      <vt:lpstr>Brin</vt:lpstr>
      <vt:lpstr>Intervenir auprès des peuples autochtones: le cas de la violence C/F et de l’intervention familiale/enfants au Québec</vt:lpstr>
      <vt:lpstr>Contexte québécois</vt:lpstr>
      <vt:lpstr> La VC/VF: Prémisses au cœur des définitions</vt:lpstr>
      <vt:lpstr>Les réponses sociales</vt:lpstr>
      <vt:lpstr>Des mesures considérées comme insuffisantes, négatives ou inefficaces </vt:lpstr>
      <vt:lpstr>Vers des réponses plus diversifiées</vt:lpstr>
      <vt:lpstr>Présentation PowerPoint</vt:lpstr>
      <vt:lpstr>Comparaison des conceptions de la famille</vt:lpstr>
      <vt:lpstr>Présentation PowerPoint</vt:lpstr>
      <vt:lpstr>Présentation PowerPoint</vt:lpstr>
      <vt:lpstr>Présentation PowerPoint</vt:lpstr>
      <vt:lpstr>Vers d’autres pistes de réconciliation pour l’intervention…</vt:lpstr>
      <vt:lpstr>La réconciliation implique…</vt:lpstr>
      <vt:lpstr>La réconciliation implique… (suite)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l’écoute des peuples autochtones: le cas de la violence conjugale et familiale au québec</dc:title>
  <dc:creator>Lisa Ellington</dc:creator>
  <cp:lastModifiedBy>Renée Brassard</cp:lastModifiedBy>
  <cp:revision>162</cp:revision>
  <dcterms:created xsi:type="dcterms:W3CDTF">2018-05-15T23:48:21Z</dcterms:created>
  <dcterms:modified xsi:type="dcterms:W3CDTF">2018-06-14T10:53:09Z</dcterms:modified>
</cp:coreProperties>
</file>